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83" r:id="rId4"/>
    <p:sldId id="296" r:id="rId5"/>
    <p:sldId id="275" r:id="rId6"/>
    <p:sldId id="297" r:id="rId7"/>
    <p:sldId id="274" r:id="rId8"/>
    <p:sldId id="295" r:id="rId9"/>
    <p:sldId id="273" r:id="rId10"/>
    <p:sldId id="304" r:id="rId11"/>
    <p:sldId id="260" r:id="rId12"/>
    <p:sldId id="258" r:id="rId13"/>
    <p:sldId id="279" r:id="rId14"/>
    <p:sldId id="278" r:id="rId15"/>
    <p:sldId id="299" r:id="rId16"/>
    <p:sldId id="269" r:id="rId17"/>
    <p:sldId id="285" r:id="rId18"/>
    <p:sldId id="284" r:id="rId19"/>
    <p:sldId id="305" r:id="rId20"/>
    <p:sldId id="289" r:id="rId21"/>
    <p:sldId id="261" r:id="rId22"/>
    <p:sldId id="288" r:id="rId23"/>
    <p:sldId id="281" r:id="rId24"/>
    <p:sldId id="270" r:id="rId25"/>
    <p:sldId id="271" r:id="rId26"/>
    <p:sldId id="282" r:id="rId27"/>
    <p:sldId id="286" r:id="rId28"/>
    <p:sldId id="306" r:id="rId29"/>
    <p:sldId id="266" r:id="rId30"/>
    <p:sldId id="276" r:id="rId31"/>
    <p:sldId id="268" r:id="rId32"/>
    <p:sldId id="263" r:id="rId33"/>
    <p:sldId id="26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8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518" autoAdjust="0"/>
    <p:restoredTop sz="94719" autoAdjust="0"/>
  </p:normalViewPr>
  <p:slideViewPr>
    <p:cSldViewPr>
      <p:cViewPr>
        <p:scale>
          <a:sx n="60" d="100"/>
          <a:sy n="60" d="100"/>
        </p:scale>
        <p:origin x="-171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24"/>
    </p:cViewPr>
  </p:sorterViewPr>
  <p:notesViewPr>
    <p:cSldViewPr>
      <p:cViewPr varScale="1">
        <p:scale>
          <a:sx n="60" d="100"/>
          <a:sy n="60" d="100"/>
        </p:scale>
        <p:origin x="-4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97AE-1A03-47B9-B927-589107F46DBD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DB2A0-8769-4101-A6CE-0005FEB53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DB2A0-8769-4101-A6CE-0005FEB53C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DB2A0-8769-4101-A6CE-0005FEB53C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C098-C2BC-430D-A6F1-7D927CA86CB3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5D0E-6B8F-444B-B8CB-103F06810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Home\Projects\Tilt%20Dexterity\CHI2009\Study2more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7240" y="1660507"/>
            <a:ext cx="4572000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chemeClr val="bg2">
                  <a:lumMod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lnSpc>
                <a:spcPts val="7100"/>
              </a:lnSpc>
            </a:pP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 Investigating the </a:t>
            </a:r>
            <a:b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                     of</a:t>
            </a:r>
          </a:p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w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rist-based input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71414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cap="all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Tilt Techniques</a:t>
            </a:r>
          </a:p>
        </p:txBody>
      </p:sp>
      <p:pic>
        <p:nvPicPr>
          <p:cNvPr id="8" name="Picture 7" descr="IMG_310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072" y="1643050"/>
            <a:ext cx="5267960" cy="3952240"/>
          </a:xfrm>
          <a:prstGeom prst="rect">
            <a:avLst/>
          </a:prstGeom>
        </p:spPr>
      </p:pic>
      <p:pic>
        <p:nvPicPr>
          <p:cNvPr id="9" name="Picture 8" descr="IMG_310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072" y="-71462"/>
            <a:ext cx="5267960" cy="3952240"/>
          </a:xfrm>
          <a:prstGeom prst="rect">
            <a:avLst/>
          </a:prstGeom>
        </p:spPr>
      </p:pic>
      <p:pic>
        <p:nvPicPr>
          <p:cNvPr id="7" name="Picture 6" descr="IMG_310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072" y="3405850"/>
            <a:ext cx="5267960" cy="3952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850" y="3375019"/>
            <a:ext cx="3687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  DEXTERITY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8" y="5470770"/>
            <a:ext cx="4071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mahfuz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rahman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sean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gustafson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pourang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irani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6334804"/>
            <a:ext cx="407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sriram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subramanian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714488"/>
            <a:ext cx="8229600" cy="232886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</a:rPr>
              <a:t>FRAMEWORK</a:t>
            </a:r>
            <a:endParaRPr lang="en-US" sz="8000" dirty="0">
              <a:solidFill>
                <a:schemeClr val="bg2">
                  <a:lumMod val="7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859" y="1428736"/>
            <a:ext cx="64203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Axes of wrist movement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Rate control vs. position control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Discretization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of raw tilt values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Selection mechanism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" y="-24"/>
            <a:ext cx="9144032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1. axes of movement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000240"/>
            <a:ext cx="3604561" cy="14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52" y="2786058"/>
            <a:ext cx="3575608" cy="276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6244" y="3714752"/>
            <a:ext cx="3734846" cy="19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560533" y="5857892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Flexion / Extension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1. axes of movement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63482"/>
            <a:ext cx="2286016" cy="26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2091461" cy="275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608" y="3286124"/>
            <a:ext cx="2464358" cy="282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76522" y="5854503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Pronation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Supination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253" y="3487167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65°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42062"/>
            <a:ext cx="3799002" cy="263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0093" y="3531989"/>
            <a:ext cx="3968187" cy="19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714488"/>
            <a:ext cx="3968188" cy="187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83059" y="5854503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/ Radial Deviation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1. axes of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2. rate vs.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3214686"/>
            <a:ext cx="7366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We use position control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3. </a:t>
            </a:r>
            <a:r>
              <a:rPr lang="en-US" sz="5400" cap="all" dirty="0" err="1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Discretization</a:t>
            </a:r>
            <a:endParaRPr lang="en-US" sz="5400" cap="all" dirty="0" smtClean="0">
              <a:solidFill>
                <a:schemeClr val="bg2">
                  <a:lumMod val="2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00" r="32500"/>
          <a:stretch>
            <a:fillRect/>
          </a:stretch>
        </p:blipFill>
        <p:spPr bwMode="auto">
          <a:xfrm>
            <a:off x="714348" y="3637243"/>
            <a:ext cx="3000396" cy="14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23348" y="320861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</a:rPr>
              <a:t>Linear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22076" y="517316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Quadratic</a:t>
            </a:r>
          </a:p>
        </p:txBody>
      </p:sp>
      <p:sp>
        <p:nvSpPr>
          <p:cNvPr id="8" name="Rectangle 7"/>
          <p:cNvSpPr/>
          <p:nvPr/>
        </p:nvSpPr>
        <p:spPr>
          <a:xfrm>
            <a:off x="6348919" y="517316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Sigmoid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3734" y="555999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</a:rPr>
              <a:t> y=1/(1+e</a:t>
            </a:r>
            <a:r>
              <a:rPr lang="en-US" baseline="30000" dirty="0" smtClean="0">
                <a:latin typeface="Arial" pitchFamily="34" charset="0"/>
                <a:ea typeface="Times New Roman" pitchFamily="18" charset="0"/>
              </a:rPr>
              <a:t>-x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)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6991" y="5559998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Arial" pitchFamily="34" charset="0"/>
                <a:ea typeface="Times New Roman" pitchFamily="18" charset="0"/>
              </a:rPr>
              <a:t>y=x</a:t>
            </a:r>
            <a:r>
              <a:rPr lang="en-CA" baseline="30000" dirty="0" smtClean="0">
                <a:latin typeface="Arial" pitchFamily="34" charset="0"/>
                <a:ea typeface="Times New Roman" pitchFamily="18" charset="0"/>
              </a:rPr>
              <a:t>2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500"/>
          <a:stretch>
            <a:fillRect/>
          </a:stretch>
        </p:blipFill>
        <p:spPr bwMode="auto">
          <a:xfrm>
            <a:off x="3143240" y="1779855"/>
            <a:ext cx="2786082" cy="14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66"/>
          <a:stretch>
            <a:fillRect/>
          </a:stretch>
        </p:blipFill>
        <p:spPr bwMode="auto">
          <a:xfrm>
            <a:off x="5429256" y="3637243"/>
            <a:ext cx="2857552" cy="14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4. selection mechanism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00" y="2571744"/>
            <a:ext cx="39453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click-tilt-release </a:t>
            </a:r>
            <a:r>
              <a:rPr lang="en-US" sz="3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click-to-select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5. feedback</a:t>
            </a:r>
            <a:endParaRPr lang="en-US" sz="5400" cap="all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329" y="2066876"/>
            <a:ext cx="55098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visual – remote or local </a:t>
            </a:r>
            <a:r>
              <a:rPr lang="en-US" sz="3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auditory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tactile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714488"/>
            <a:ext cx="8229600" cy="232886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</a:rPr>
              <a:t>EXPERIMENT</a:t>
            </a:r>
            <a:endParaRPr lang="en-US" sz="8000" dirty="0">
              <a:solidFill>
                <a:schemeClr val="bg2">
                  <a:lumMod val="7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reless-buffalo-gyro-mouse.jpg"/>
          <p:cNvPicPr>
            <a:picLocks noChangeAspect="1"/>
          </p:cNvPicPr>
          <p:nvPr/>
        </p:nvPicPr>
        <p:blipFill>
          <a:blip r:embed="rId2"/>
          <a:srcRect l="31464" t="22030" r="5607" b="9879"/>
          <a:stretch>
            <a:fillRect/>
          </a:stretch>
        </p:blipFill>
        <p:spPr>
          <a:xfrm>
            <a:off x="5929322" y="928670"/>
            <a:ext cx="3000396" cy="24288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err="1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TilT</a:t>
            </a:r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-Based</a:t>
            </a:r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Interaction</a:t>
            </a:r>
            <a:endParaRPr lang="en-US" sz="5400" cap="all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paqtiltcontr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643050"/>
            <a:ext cx="1509454" cy="1416405"/>
          </a:xfrm>
          <a:prstGeom prst="rect">
            <a:avLst/>
          </a:prstGeom>
        </p:spPr>
      </p:pic>
      <p:pic>
        <p:nvPicPr>
          <p:cNvPr id="6" name="Picture 5" descr="iphon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3043721"/>
            <a:ext cx="5357850" cy="3814279"/>
          </a:xfrm>
          <a:prstGeom prst="rect">
            <a:avLst/>
          </a:prstGeom>
        </p:spPr>
      </p:pic>
      <p:pic>
        <p:nvPicPr>
          <p:cNvPr id="8" name="Picture 7" descr="w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000108"/>
            <a:ext cx="2613114" cy="2028736"/>
          </a:xfrm>
          <a:prstGeom prst="rect">
            <a:avLst/>
          </a:prstGeom>
        </p:spPr>
      </p:pic>
      <p:pic>
        <p:nvPicPr>
          <p:cNvPr id="7" name="Picture 6" descr="nokia-n95-8gb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85" t="3773" r="24056" b="4245"/>
          <a:stretch>
            <a:fillRect/>
          </a:stretch>
        </p:blipFill>
        <p:spPr>
          <a:xfrm>
            <a:off x="5286380" y="2571744"/>
            <a:ext cx="2277224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err="1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task</a:t>
            </a:r>
          </a:p>
        </p:txBody>
      </p:sp>
      <p:pic>
        <p:nvPicPr>
          <p:cNvPr id="5" name="Study2mo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independent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357298"/>
            <a:ext cx="725230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tilt axis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flexion/extension,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pronation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supination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/radial deviation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discretization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function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linear, sigmoid, quadratic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divisions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4, 8, 12, 16. Only 4 divisions for deviation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distance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10%, 30%, 70%, 90% of range of motion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direction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0° to max, max to 0°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dependent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759" y="2132950"/>
            <a:ext cx="34243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completion time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error rate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number of crossings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flexion results</a:t>
            </a:r>
          </a:p>
        </p:txBody>
      </p:sp>
      <p:pic>
        <p:nvPicPr>
          <p:cNvPr id="22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3725" y="878394"/>
            <a:ext cx="2651745" cy="20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1578" t="1625" r="2133" b="2491"/>
          <a:stretch>
            <a:fillRect/>
          </a:stretch>
        </p:blipFill>
        <p:spPr bwMode="auto">
          <a:xfrm>
            <a:off x="214282" y="1249555"/>
            <a:ext cx="5429288" cy="525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 l="2836" t="2452" r="2260" b="1932"/>
          <a:stretch>
            <a:fillRect/>
          </a:stretch>
        </p:blipFill>
        <p:spPr bwMode="auto">
          <a:xfrm>
            <a:off x="5857884" y="3000372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err="1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pronation</a:t>
            </a:r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 results</a:t>
            </a:r>
          </a:p>
        </p:txBody>
      </p:sp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780" y="928670"/>
            <a:ext cx="1428500" cy="163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 l="1346" t="1538" r="1731" b="1538"/>
          <a:stretch>
            <a:fillRect/>
          </a:stretch>
        </p:blipFill>
        <p:spPr bwMode="auto">
          <a:xfrm>
            <a:off x="357158" y="1428736"/>
            <a:ext cx="5735451" cy="501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/>
          <a:srcRect l="2348" t="2877" r="3727" b="2698"/>
          <a:stretch>
            <a:fillRect/>
          </a:stretch>
        </p:blipFill>
        <p:spPr bwMode="auto">
          <a:xfrm>
            <a:off x="5929322" y="3357562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Deviation Results</a:t>
            </a: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12184"/>
            <a:ext cx="2500330" cy="17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TextBox 77"/>
          <p:cNvSpPr txBox="1"/>
          <p:nvPr/>
        </p:nvSpPr>
        <p:spPr>
          <a:xfrm>
            <a:off x="3500430" y="1000108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only with 4 levels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l="1439" t="1695" r="2174" b="6780"/>
          <a:stretch>
            <a:fillRect/>
          </a:stretch>
        </p:blipFill>
        <p:spPr bwMode="auto">
          <a:xfrm>
            <a:off x="428628" y="1928802"/>
            <a:ext cx="5143504" cy="41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 l="2326" t="3083" r="2326" b="2937"/>
          <a:stretch>
            <a:fillRect/>
          </a:stretch>
        </p:blipFill>
        <p:spPr bwMode="auto">
          <a:xfrm>
            <a:off x="5857884" y="3431107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Experiment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36" y="2214554"/>
            <a:ext cx="77764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Design same as experiment 1 except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Remote feedback</a:t>
            </a:r>
            <a:br>
              <a:rPr lang="en-US" sz="3600" i="1" dirty="0" smtClean="0">
                <a:latin typeface="Arial" pitchFamily="34" charset="0"/>
                <a:cs typeface="Arial" pitchFamily="34" charset="0"/>
              </a:rPr>
            </a:br>
            <a:endParaRPr lang="en-US" sz="3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No sigmoid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s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478" y="-285776"/>
            <a:ext cx="11572956" cy="7715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714488"/>
            <a:ext cx="8229600" cy="2328866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</a:rPr>
              <a:t>IMPLICATIONS</a:t>
            </a:r>
          </a:p>
          <a:p>
            <a:pPr algn="r">
              <a:buNone/>
            </a:pPr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</a:rPr>
              <a:t>FOR DESIGN</a:t>
            </a:r>
            <a:endParaRPr lang="en-US" sz="8000" dirty="0">
              <a:solidFill>
                <a:schemeClr val="bg2">
                  <a:lumMod val="7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design guidelines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786" y="2428868"/>
            <a:ext cx="7643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avoid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/radial deviation if possible or use only for input of a couple levels.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flexion/extension is limited to 8 levels of tilt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pronation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supination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limited to 12 levels of tilt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discretization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function plays an important role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Contributions</a:t>
            </a:r>
            <a:endParaRPr lang="en-US" sz="5400" cap="all" dirty="0">
              <a:solidFill>
                <a:schemeClr val="bg2">
                  <a:lumMod val="2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71546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framework for tilt-based interaction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capabilities of each wrist axis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comparison of methods for discretizing the raw tilt sensor readings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Tilt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6" y="5929330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Wigdor</a:t>
            </a:r>
            <a:r>
              <a:rPr lang="en-US" dirty="0" smtClean="0"/>
              <a:t> UIST03]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54" t="1482" r="2173" b="691"/>
          <a:stretch>
            <a:fillRect/>
          </a:stretch>
        </p:blipFill>
        <p:spPr bwMode="auto">
          <a:xfrm>
            <a:off x="3214678" y="1142984"/>
            <a:ext cx="5500726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8143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 framework for tilt-based interaction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characterization capabilities of each wrist axis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comparison of methods for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discretizing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the raw tilt sensor readings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514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all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  <a:cs typeface="Arial" pitchFamily="34" charset="0"/>
              </a:rPr>
              <a:t>Thanks!</a:t>
            </a:r>
          </a:p>
          <a:p>
            <a:endParaRPr lang="en-US" sz="5400" cap="all" dirty="0" smtClean="0">
              <a:solidFill>
                <a:schemeClr val="bg2">
                  <a:lumMod val="2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Sean  Gustafson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Hasso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Plattner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Institute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http://www.seangustafson.com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86388"/>
            <a:ext cx="3825210" cy="113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-ltr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286388"/>
            <a:ext cx="3631650" cy="1051944"/>
          </a:xfrm>
          <a:prstGeom prst="rect">
            <a:avLst/>
          </a:prstGeom>
        </p:spPr>
      </p:pic>
      <p:pic>
        <p:nvPicPr>
          <p:cNvPr id="8" name="Picture 7" descr="IMG_310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072" y="1214422"/>
            <a:ext cx="5267960" cy="3952240"/>
          </a:xfrm>
          <a:prstGeom prst="rect">
            <a:avLst/>
          </a:prstGeom>
        </p:spPr>
      </p:pic>
      <p:pic>
        <p:nvPicPr>
          <p:cNvPr id="9" name="Picture 8" descr="IMG_310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072" y="-500090"/>
            <a:ext cx="5267960" cy="3952240"/>
          </a:xfrm>
          <a:prstGeom prst="rect">
            <a:avLst/>
          </a:prstGeom>
        </p:spPr>
      </p:pic>
      <p:pic>
        <p:nvPicPr>
          <p:cNvPr id="10" name="Picture 9" descr="IMG_3108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072" y="2977222"/>
            <a:ext cx="5267960" cy="395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714488"/>
            <a:ext cx="8229600" cy="232886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</a:rPr>
              <a:t>RELATED WORK</a:t>
            </a:r>
            <a:endParaRPr lang="en-US" sz="8000" dirty="0">
              <a:solidFill>
                <a:schemeClr val="bg2">
                  <a:lumMod val="7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16" y="6215082"/>
            <a:ext cx="19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Rekimoto</a:t>
            </a:r>
            <a:r>
              <a:rPr lang="en-US" dirty="0" smtClean="0"/>
              <a:t> UIST96]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66"/>
            <a:ext cx="8382643" cy="59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94" t="1773" r="2466" b="2499"/>
          <a:stretch>
            <a:fillRect/>
          </a:stretch>
        </p:blipFill>
        <p:spPr bwMode="auto">
          <a:xfrm>
            <a:off x="1071538" y="428604"/>
            <a:ext cx="6332743" cy="560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768" y="6286520"/>
            <a:ext cx="17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Hinkley</a:t>
            </a:r>
            <a:r>
              <a:rPr lang="en-US" dirty="0" smtClean="0"/>
              <a:t> UIST00]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" y="928670"/>
            <a:ext cx="916062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00760" y="5929330"/>
            <a:ext cx="26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TiltType</a:t>
            </a:r>
            <a:r>
              <a:rPr lang="en-US" dirty="0" smtClean="0">
                <a:solidFill>
                  <a:schemeClr val="bg1"/>
                </a:solidFill>
              </a:rPr>
              <a:t> [Partridge UIST02]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6665" y="6429396"/>
            <a:ext cx="245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TiltText</a:t>
            </a:r>
            <a:r>
              <a:rPr lang="en-US" dirty="0" smtClean="0"/>
              <a:t> [</a:t>
            </a:r>
            <a:r>
              <a:rPr lang="en-US" dirty="0" err="1" smtClean="0"/>
              <a:t>Wigdor</a:t>
            </a:r>
            <a:r>
              <a:rPr lang="en-US" dirty="0" smtClean="0"/>
              <a:t> UIST03]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54" t="1482" r="2173" b="691"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47173"/>
          <a:stretch>
            <a:fillRect/>
          </a:stretch>
        </p:blipFill>
        <p:spPr bwMode="auto">
          <a:xfrm>
            <a:off x="4500562" y="0"/>
            <a:ext cx="4643438" cy="296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3993" t="6298" r="2089" b="4875"/>
          <a:stretch>
            <a:fillRect/>
          </a:stretch>
        </p:blipFill>
        <p:spPr bwMode="auto">
          <a:xfrm>
            <a:off x="0" y="2143116"/>
            <a:ext cx="691178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95674" y="6417254"/>
            <a:ext cx="233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Crossan</a:t>
            </a:r>
            <a:r>
              <a:rPr lang="en-US" dirty="0" smtClean="0">
                <a:solidFill>
                  <a:schemeClr val="bg1"/>
                </a:solidFill>
              </a:rPr>
              <a:t> MobileHCI08]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289</Words>
  <Application>Microsoft Office PowerPoint</Application>
  <PresentationFormat>On-screen Show (4:3)</PresentationFormat>
  <Paragraphs>115</Paragraphs>
  <Slides>33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</dc:creator>
  <cp:lastModifiedBy>Sean</cp:lastModifiedBy>
  <cp:revision>115</cp:revision>
  <dcterms:created xsi:type="dcterms:W3CDTF">2009-03-15T19:49:53Z</dcterms:created>
  <dcterms:modified xsi:type="dcterms:W3CDTF">2009-04-09T13:53:14Z</dcterms:modified>
</cp:coreProperties>
</file>