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s/slide33.xml" ContentType="application/vnd.openxmlformats-officedocument.presentationml.slide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Default Extension="wmf" ContentType="image/x-wmf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70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15.xml" ContentType="application/vnd.openxmlformats-officedocument.presentationml.slide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72.xml" ContentType="application/vnd.openxmlformats-officedocument.presentationml.slide+xml"/>
  <Override PartName="/ppt/slides/slide69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31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71.xml" ContentType="application/vnd.openxmlformats-officedocument.presentationml.slide+xml"/>
  <Default Extension="emf" ContentType="image/x-emf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63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Default Extension="pdf" ContentType="application/pdf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75"/>
  </p:notesMasterIdLst>
  <p:handoutMasterIdLst>
    <p:handoutMasterId r:id="rId76"/>
  </p:handoutMasterIdLst>
  <p:sldIdLst>
    <p:sldId id="256" r:id="rId2"/>
    <p:sldId id="406" r:id="rId3"/>
    <p:sldId id="364" r:id="rId4"/>
    <p:sldId id="362" r:id="rId5"/>
    <p:sldId id="363" r:id="rId6"/>
    <p:sldId id="367" r:id="rId7"/>
    <p:sldId id="372" r:id="rId8"/>
    <p:sldId id="482" r:id="rId9"/>
    <p:sldId id="368" r:id="rId10"/>
    <p:sldId id="407" r:id="rId11"/>
    <p:sldId id="410" r:id="rId12"/>
    <p:sldId id="411" r:id="rId13"/>
    <p:sldId id="483" r:id="rId14"/>
    <p:sldId id="413" r:id="rId15"/>
    <p:sldId id="416" r:id="rId16"/>
    <p:sldId id="417" r:id="rId17"/>
    <p:sldId id="373" r:id="rId18"/>
    <p:sldId id="457" r:id="rId19"/>
    <p:sldId id="480" r:id="rId20"/>
    <p:sldId id="492" r:id="rId21"/>
    <p:sldId id="479" r:id="rId22"/>
    <p:sldId id="300" r:id="rId23"/>
    <p:sldId id="365" r:id="rId24"/>
    <p:sldId id="366" r:id="rId25"/>
    <p:sldId id="314" r:id="rId26"/>
    <p:sldId id="383" r:id="rId27"/>
    <p:sldId id="316" r:id="rId28"/>
    <p:sldId id="347" r:id="rId29"/>
    <p:sldId id="343" r:id="rId30"/>
    <p:sldId id="384" r:id="rId31"/>
    <p:sldId id="322" r:id="rId32"/>
    <p:sldId id="344" r:id="rId33"/>
    <p:sldId id="342" r:id="rId34"/>
    <p:sldId id="424" r:id="rId35"/>
    <p:sldId id="338" r:id="rId36"/>
    <p:sldId id="328" r:id="rId37"/>
    <p:sldId id="325" r:id="rId38"/>
    <p:sldId id="425" r:id="rId39"/>
    <p:sldId id="426" r:id="rId40"/>
    <p:sldId id="345" r:id="rId41"/>
    <p:sldId id="476" r:id="rId42"/>
    <p:sldId id="475" r:id="rId43"/>
    <p:sldId id="477" r:id="rId44"/>
    <p:sldId id="284" r:id="rId45"/>
    <p:sldId id="434" r:id="rId46"/>
    <p:sldId id="435" r:id="rId47"/>
    <p:sldId id="295" r:id="rId48"/>
    <p:sldId id="393" r:id="rId49"/>
    <p:sldId id="450" r:id="rId50"/>
    <p:sldId id="449" r:id="rId51"/>
    <p:sldId id="390" r:id="rId52"/>
    <p:sldId id="392" r:id="rId53"/>
    <p:sldId id="391" r:id="rId54"/>
    <p:sldId id="275" r:id="rId55"/>
    <p:sldId id="285" r:id="rId56"/>
    <p:sldId id="436" r:id="rId57"/>
    <p:sldId id="296" r:id="rId58"/>
    <p:sldId id="395" r:id="rId59"/>
    <p:sldId id="397" r:id="rId60"/>
    <p:sldId id="398" r:id="rId61"/>
    <p:sldId id="292" r:id="rId62"/>
    <p:sldId id="459" r:id="rId63"/>
    <p:sldId id="286" r:id="rId64"/>
    <p:sldId id="437" r:id="rId65"/>
    <p:sldId id="270" r:id="rId66"/>
    <p:sldId id="399" r:id="rId67"/>
    <p:sldId id="294" r:id="rId68"/>
    <p:sldId id="439" r:id="rId69"/>
    <p:sldId id="438" r:id="rId70"/>
    <p:sldId id="458" r:id="rId71"/>
    <p:sldId id="451" r:id="rId72"/>
    <p:sldId id="453" r:id="rId73"/>
    <p:sldId id="484" r:id="rId74"/>
  </p:sldIdLst>
  <p:sldSz cx="9144000" cy="6858000" type="screen4x3"/>
  <p:notesSz cx="6735763" cy="9866313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9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9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9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9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9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0000"/>
    <a:srgbClr val="FFFFFF"/>
    <a:srgbClr val="543328"/>
    <a:srgbClr val="FFE6DE"/>
    <a:srgbClr val="92BDDA"/>
    <a:srgbClr val="C2C9D4"/>
    <a:srgbClr val="D2DBE0"/>
    <a:srgbClr val="F2F2F2"/>
    <a:srgbClr val="8EB541"/>
    <a:srgbClr val="C3EE6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3353" autoAdjust="0"/>
    <p:restoredTop sz="99458" autoAdjust="0"/>
  </p:normalViewPr>
  <p:slideViewPr>
    <p:cSldViewPr>
      <p:cViewPr>
        <p:scale>
          <a:sx n="75" d="100"/>
          <a:sy n="75" d="100"/>
        </p:scale>
        <p:origin x="-1384" y="-840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3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1494" y="-78"/>
      </p:cViewPr>
      <p:guideLst>
        <p:guide orient="horz" pos="3108"/>
        <p:guide pos="2122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handoutMaster" Target="handoutMasters/handoutMaster1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5" rIns="93171" bIns="46585" numCol="1" anchor="t" anchorCtr="0" compatLnSpc="1">
            <a:prstTxWarp prst="textNoShape">
              <a:avLst/>
            </a:prstTxWarp>
          </a:bodyPr>
          <a:lstStyle>
            <a:lvl1pPr algn="l" defTabSz="931863">
              <a:defRPr sz="1200" b="0">
                <a:latin typeface="Times New Roman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35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5" rIns="93171" bIns="46585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 b="0">
                <a:latin typeface="Times New Roman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60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5" rIns="93171" bIns="46585" numCol="1" anchor="b" anchorCtr="0" compatLnSpc="1">
            <a:prstTxWarp prst="textNoShape">
              <a:avLst/>
            </a:prstTxWarp>
          </a:bodyPr>
          <a:lstStyle>
            <a:lvl1pPr algn="l" defTabSz="931863">
              <a:defRPr sz="1200" b="0">
                <a:latin typeface="Times New Roman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350" y="937260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5" rIns="93171" bIns="46585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 b="0">
                <a:latin typeface="Times New Roman" pitchFamily="-107" charset="0"/>
              </a:defRPr>
            </a:lvl1pPr>
          </a:lstStyle>
          <a:p>
            <a:pPr>
              <a:defRPr/>
            </a:pPr>
            <a:fld id="{B5EBCFE9-0C36-4784-9A41-E0B03D667E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7" tIns="45574" rIns="91147" bIns="45574" numCol="1" anchor="t" anchorCtr="0" compatLnSpc="1">
            <a:prstTxWarp prst="textNoShape">
              <a:avLst/>
            </a:prstTxWarp>
          </a:bodyPr>
          <a:lstStyle>
            <a:lvl1pPr algn="l" defTabSz="911225">
              <a:defRPr sz="1200" b="0" i="1">
                <a:latin typeface="Times New Roman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94125" y="0"/>
            <a:ext cx="2917825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7" tIns="45574" rIns="91147" bIns="45574" numCol="1" anchor="t" anchorCtr="0" compatLnSpc="1">
            <a:prstTxWarp prst="textNoShape">
              <a:avLst/>
            </a:prstTxWarp>
          </a:bodyPr>
          <a:lstStyle>
            <a:lvl1pPr algn="r" defTabSz="911225">
              <a:defRPr sz="1200" b="0" i="1">
                <a:latin typeface="Times New Roman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2650" y="725488"/>
            <a:ext cx="4946650" cy="3709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6300" y="4676775"/>
            <a:ext cx="4959350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7" tIns="45574" rIns="91147" bIns="455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55138"/>
            <a:ext cx="2917825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7" tIns="45574" rIns="91147" bIns="45574" numCol="1" anchor="b" anchorCtr="0" compatLnSpc="1">
            <a:prstTxWarp prst="textNoShape">
              <a:avLst/>
            </a:prstTxWarp>
          </a:bodyPr>
          <a:lstStyle>
            <a:lvl1pPr algn="l" defTabSz="911225">
              <a:defRPr sz="1200" b="0" i="1">
                <a:latin typeface="Times New Roman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94125" y="9355138"/>
            <a:ext cx="2917825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7" tIns="45574" rIns="91147" bIns="45574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 b="0" i="1">
                <a:latin typeface="Times New Roman" pitchFamily="-107" charset="0"/>
              </a:defRPr>
            </a:lvl1pPr>
          </a:lstStyle>
          <a:p>
            <a:pPr>
              <a:defRPr/>
            </a:pPr>
            <a:fld id="{E6D59D97-A3F3-4519-A14A-C85BB0B4C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016624-A390-4A92-A368-2B229C3A2E92}" type="slidenum">
              <a:rPr lang="de-DE" smtClean="0">
                <a:latin typeface="Arial" pitchFamily="34" charset="0"/>
                <a:ea typeface="ＭＳ Ｐゴシック" pitchFamily="34" charset="-128"/>
              </a:rPr>
              <a:pPr/>
              <a:t>32</a:t>
            </a:fld>
            <a:endParaRPr lang="de-DE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679E1A-428A-4A1A-814A-582F492565A5}" type="slidenum">
              <a:rPr lang="de-DE" smtClean="0">
                <a:latin typeface="Arial" pitchFamily="34" charset="0"/>
                <a:ea typeface="ＭＳ Ｐゴシック" pitchFamily="34" charset="-128"/>
              </a:rPr>
              <a:pPr/>
              <a:t>33</a:t>
            </a:fld>
            <a:endParaRPr lang="de-DE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E1C6F1-0440-4687-8A0C-A2048714B773}" type="slidenum">
              <a:rPr lang="de-DE" smtClean="0">
                <a:latin typeface="Arial" pitchFamily="34" charset="0"/>
                <a:ea typeface="ＭＳ Ｐゴシック" pitchFamily="34" charset="-128"/>
              </a:rPr>
              <a:pPr/>
              <a:t>34</a:t>
            </a:fld>
            <a:endParaRPr lang="de-DE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E1C6F1-0440-4687-8A0C-A2048714B773}" type="slidenum">
              <a:rPr lang="de-DE" smtClean="0">
                <a:latin typeface="Arial" pitchFamily="34" charset="0"/>
                <a:ea typeface="ＭＳ Ｐゴシック" pitchFamily="34" charset="-128"/>
              </a:rPr>
              <a:pPr/>
              <a:t>39</a:t>
            </a:fld>
            <a:endParaRPr lang="de-DE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FA0409-8D28-44B0-A575-E0FD341C668F}" type="slidenum">
              <a:rPr lang="de-DE" smtClean="0">
                <a:latin typeface="Arial" pitchFamily="34" charset="0"/>
                <a:ea typeface="ＭＳ Ｐゴシック" pitchFamily="34" charset="-128"/>
              </a:rPr>
              <a:pPr/>
              <a:t>40</a:t>
            </a:fld>
            <a:endParaRPr lang="de-DE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77AF4B-2D98-7F46-8039-C1A3161A989E}" type="slidenum">
              <a:rPr lang="de-DE"/>
              <a:pPr/>
              <a:t>4</a:t>
            </a:fld>
            <a:endParaRPr lang="de-DE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Touch on iphones is great, but they have to be that large. The output channel can still be shrunk – with higher density pixels and time multiplexing but the input channel cannot. My proposed solution is to…</a:t>
            </a:r>
          </a:p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787040-211A-4771-951B-FEB6214A7E3B}" type="slidenum">
              <a:rPr lang="de-DE" smtClean="0">
                <a:latin typeface="Arial" pitchFamily="34" charset="0"/>
                <a:ea typeface="ＭＳ Ｐゴシック" pitchFamily="34" charset="-128"/>
              </a:rPr>
              <a:pPr/>
              <a:t>28</a:t>
            </a:fld>
            <a:endParaRPr lang="de-DE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E1C6F1-0440-4687-8A0C-A2048714B773}" type="slidenum">
              <a:rPr lang="de-DE" smtClean="0">
                <a:latin typeface="Arial" pitchFamily="34" charset="0"/>
                <a:ea typeface="ＭＳ Ｐゴシック" pitchFamily="34" charset="-128"/>
              </a:rPr>
              <a:pPr/>
              <a:t>29</a:t>
            </a:fld>
            <a:endParaRPr lang="de-DE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E1C6F1-0440-4687-8A0C-A2048714B773}" type="slidenum">
              <a:rPr lang="de-DE" smtClean="0">
                <a:latin typeface="Arial" pitchFamily="34" charset="0"/>
                <a:ea typeface="ＭＳ Ｐゴシック" pitchFamily="34" charset="-128"/>
              </a:rPr>
              <a:pPr/>
              <a:t>30</a:t>
            </a:fld>
            <a:endParaRPr lang="de-DE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0D21EF-E820-844F-AC3E-796231293FF1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accent4">
              <a:alpha val="20000"/>
            </a:schemeClr>
          </a:solidFill>
        </p:spPr>
        <p:txBody>
          <a:bodyPr/>
          <a:lstStyle>
            <a:lvl1pPr algn="l">
              <a:defRPr b="1" i="0" cap="all">
                <a:latin typeface="Gill Sans"/>
                <a:cs typeface="Gill Sans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8CD447-0582-434A-ABDD-F8037162C31A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953000"/>
            <a:ext cx="9144000" cy="1752600"/>
          </a:xfrm>
        </p:spPr>
        <p:txBody>
          <a:bodyPr anchor="t"/>
          <a:lstStyle>
            <a:lvl1pPr algn="r">
              <a:defRPr sz="6000" b="1" cap="all">
                <a:latin typeface="Gill Sans"/>
                <a:cs typeface="Gill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9ED5D6-B421-2943-B090-3B687FBF2FA6}" type="slidenum">
              <a:rPr lang="de-DE"/>
              <a:pPr/>
              <a:t>‹#›</a:t>
            </a:fld>
            <a:endParaRPr lang="de-DE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6858000" y="0"/>
            <a:ext cx="2438400" cy="2438400"/>
            <a:chOff x="6858000" y="0"/>
            <a:chExt cx="2438400" cy="2438400"/>
          </a:xfrm>
        </p:grpSpPr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6858000" y="0"/>
              <a:ext cx="2438400" cy="2438400"/>
            </a:xfrm>
            <a:prstGeom prst="ellipse">
              <a:avLst/>
            </a:prstGeom>
            <a:solidFill>
              <a:srgbClr val="543328"/>
            </a:solidFill>
            <a:ln w="9525">
              <a:noFill/>
              <a:round/>
              <a:headEnd/>
              <a:tailEnd/>
            </a:ln>
          </p:spPr>
          <p:txBody>
            <a:bodyPr tIns="0" rIns="0" bIns="0" anchor="ctr" anchorCtr="1">
              <a:prstTxWarp prst="textNoShape">
                <a:avLst/>
              </a:prstTxWarp>
            </a:bodyPr>
            <a:lstStyle/>
            <a:p>
              <a:endParaRPr lang="de-DE" sz="3000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7369175" y="466725"/>
              <a:ext cx="1439863" cy="1438275"/>
            </a:xfrm>
            <a:prstGeom prst="ellipse">
              <a:avLst/>
            </a:prstGeom>
            <a:solidFill>
              <a:schemeClr val="tx1"/>
            </a:solidFill>
            <a:ln w="5080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Related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5" hasCustomPrompt="1"/>
          </p:nvPr>
        </p:nvSpPr>
        <p:spPr>
          <a:xfrm>
            <a:off x="0" y="6553200"/>
            <a:ext cx="9144000" cy="304800"/>
          </a:xfrm>
          <a:solidFill>
            <a:srgbClr val="000000">
              <a:alpha val="50000"/>
            </a:srgbClr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248400"/>
            <a:ext cx="9144000" cy="609600"/>
          </a:xfrm>
          <a:solidFill>
            <a:schemeClr val="accent4">
              <a:alpha val="40000"/>
            </a:schemeClr>
          </a:solidFill>
        </p:spPr>
        <p:txBody>
          <a:bodyPr/>
          <a:lstStyle>
            <a:lvl1pPr>
              <a:buNone/>
              <a:defRPr baseline="0">
                <a:solidFill>
                  <a:srgbClr val="FFE6DE"/>
                </a:solidFill>
              </a:defRPr>
            </a:lvl1pPr>
          </a:lstStyle>
          <a:p>
            <a:pPr lvl="0"/>
            <a:r>
              <a:rPr lang="en-CA" dirty="0" smtClean="0"/>
              <a:t>Click to add project name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5D3993-395A-DF41-88DB-3467D969F57F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29F54B-D105-3C4E-8A4D-7091A3C1B7AE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err="1"/>
              <a:t>Click</a:t>
            </a:r>
            <a:r>
              <a:rPr lang="de-DE" dirty="0"/>
              <a:t> to </a:t>
            </a:r>
            <a:r>
              <a:rPr lang="de-DE" dirty="0" err="1"/>
              <a:t>edit</a:t>
            </a:r>
            <a:r>
              <a:rPr lang="de-DE" dirty="0"/>
              <a:t> Master text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 err="1"/>
              <a:t>Third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B4B8A7B-E913-3449-9039-F48C454190CB}" type="slidenum">
              <a:rPr lang="de-DE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sean/Dropbox/Paris%20SIGCHI/Video/Daniel%20ipad%203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sean/Dropbox/Paris%20SIGCHI/Video/Stock%20scenario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sean/Dropbox/Paris%20SIGCHI/Video/Directions%20scenario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4" Type="http://schemas.openxmlformats.org/officeDocument/2006/relationships/image" Target="../media/image29.w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w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4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df"/><Relationship Id="rId3" Type="http://schemas.openxmlformats.org/officeDocument/2006/relationships/image" Target="../media/image4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df"/><Relationship Id="rId4" Type="http://schemas.openxmlformats.org/officeDocument/2006/relationships/image" Target="../media/image4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FS3\projekte$\Baudisch\Projects\Imaginary Interfaces\2010UIST - Imaginary Intro\Talks\TU Berlin Talk\IMG_8803-retouched-extended-smaller.jpg"/>
          <p:cNvPicPr>
            <a:picLocks noChangeAspect="1" noChangeArrowheads="1"/>
          </p:cNvPicPr>
          <p:nvPr/>
        </p:nvPicPr>
        <p:blipFill>
          <a:blip r:embed="rId3"/>
          <a:srcRect r="25356" b="36398"/>
          <a:stretch>
            <a:fillRect/>
          </a:stretch>
        </p:blipFill>
        <p:spPr bwMode="auto">
          <a:xfrm>
            <a:off x="-396552" y="-207404"/>
            <a:ext cx="9540552" cy="7065404"/>
          </a:xfrm>
          <a:prstGeom prst="rect">
            <a:avLst/>
          </a:prstGeom>
          <a:noFill/>
        </p:spPr>
      </p:pic>
      <p:sp>
        <p:nvSpPr>
          <p:cNvPr id="6" name="Freeform 117"/>
          <p:cNvSpPr>
            <a:spLocks/>
          </p:cNvSpPr>
          <p:nvPr/>
        </p:nvSpPr>
        <p:spPr bwMode="auto">
          <a:xfrm>
            <a:off x="326570" y="2507403"/>
            <a:ext cx="4964996" cy="1367174"/>
          </a:xfrm>
          <a:custGeom>
            <a:avLst/>
            <a:gdLst>
              <a:gd name="T0" fmla="*/ 0 w 897"/>
              <a:gd name="T1" fmla="*/ 0 h 247"/>
              <a:gd name="T2" fmla="*/ 236180 w 897"/>
              <a:gd name="T3" fmla="*/ 334748 h 247"/>
              <a:gd name="T4" fmla="*/ 754229 w 897"/>
              <a:gd name="T5" fmla="*/ 150348 h 247"/>
              <a:gd name="T6" fmla="*/ 1087261 w 897"/>
              <a:gd name="T7" fmla="*/ 334748 h 247"/>
              <a:gd name="T8" fmla="*/ 0 60000 65536"/>
              <a:gd name="T9" fmla="*/ 0 60000 65536"/>
              <a:gd name="T10" fmla="*/ 0 60000 65536"/>
              <a:gd name="T11" fmla="*/ 0 60000 65536"/>
              <a:gd name="T12" fmla="*/ 0 w 897"/>
              <a:gd name="T13" fmla="*/ 0 h 247"/>
              <a:gd name="T14" fmla="*/ 670 w 897"/>
              <a:gd name="T15" fmla="*/ 199 h 24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97" h="247">
                <a:moveTo>
                  <a:pt x="0" y="24"/>
                </a:moveTo>
                <a:cubicBezTo>
                  <a:pt x="92" y="0"/>
                  <a:pt x="191" y="204"/>
                  <a:pt x="299" y="219"/>
                </a:cubicBezTo>
                <a:cubicBezTo>
                  <a:pt x="407" y="234"/>
                  <a:pt x="549" y="112"/>
                  <a:pt x="648" y="117"/>
                </a:cubicBezTo>
                <a:cubicBezTo>
                  <a:pt x="747" y="122"/>
                  <a:pt x="845" y="220"/>
                  <a:pt x="897" y="247"/>
                </a:cubicBezTo>
              </a:path>
            </a:pathLst>
          </a:cu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>
            <a:spAutoFit/>
          </a:bodyPr>
          <a:lstStyle/>
          <a:p>
            <a:endParaRPr lang="de-DE" dirty="0"/>
          </a:p>
        </p:txBody>
      </p:sp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3148136" y="609600"/>
            <a:ext cx="5995864" cy="1938992"/>
          </a:xfrm>
          <a:ln w="6350"/>
        </p:spPr>
        <p:txBody>
          <a:bodyPr/>
          <a:lstStyle/>
          <a:p>
            <a:pPr algn="r"/>
            <a:r>
              <a:rPr lang="en-US" sz="6000" b="1" cap="all" dirty="0" smtClean="0">
                <a:solidFill>
                  <a:schemeClr val="tx1">
                    <a:lumMod val="50000"/>
                  </a:schemeClr>
                </a:solidFill>
                <a:latin typeface="Gill Sans MT" pitchFamily="34" charset="0"/>
                <a:ea typeface="ＭＳ Ｐゴシック"/>
                <a:cs typeface="ＭＳ Ｐゴシック"/>
              </a:rPr>
              <a:t> imaginary</a:t>
            </a:r>
            <a:br>
              <a:rPr lang="en-US" sz="6000" b="1" cap="all" dirty="0" smtClean="0">
                <a:solidFill>
                  <a:schemeClr val="tx1">
                    <a:lumMod val="50000"/>
                  </a:schemeClr>
                </a:solidFill>
                <a:latin typeface="Gill Sans MT" pitchFamily="34" charset="0"/>
                <a:ea typeface="ＭＳ Ｐゴシック"/>
                <a:cs typeface="ＭＳ Ｐゴシック"/>
              </a:rPr>
            </a:br>
            <a:r>
              <a:rPr lang="en-US" sz="6000" b="1" cap="all" dirty="0" smtClean="0">
                <a:solidFill>
                  <a:schemeClr val="tx1">
                    <a:lumMod val="50000"/>
                  </a:schemeClr>
                </a:solidFill>
                <a:latin typeface="Gill Sans MT" pitchFamily="34" charset="0"/>
                <a:ea typeface="ＭＳ Ｐゴシック"/>
                <a:cs typeface="ＭＳ Ｐゴシック"/>
              </a:rPr>
              <a:t>   interfaces</a:t>
            </a:r>
          </a:p>
        </p:txBody>
      </p:sp>
      <p:sp>
        <p:nvSpPr>
          <p:cNvPr id="21" name="Freeform 130"/>
          <p:cNvSpPr>
            <a:spLocks/>
          </p:cNvSpPr>
          <p:nvPr/>
        </p:nvSpPr>
        <p:spPr bwMode="auto">
          <a:xfrm>
            <a:off x="919574" y="2636912"/>
            <a:ext cx="1051671" cy="885618"/>
          </a:xfrm>
          <a:custGeom>
            <a:avLst/>
            <a:gdLst/>
            <a:ahLst/>
            <a:cxnLst>
              <a:cxn ang="0">
                <a:pos x="97" y="0"/>
              </a:cxn>
              <a:cxn ang="0">
                <a:pos x="80" y="156"/>
              </a:cxn>
              <a:cxn ang="0">
                <a:pos x="0" y="83"/>
              </a:cxn>
              <a:cxn ang="0">
                <a:pos x="52" y="15"/>
              </a:cxn>
            </a:cxnLst>
            <a:rect l="0" t="0" r="r" b="b"/>
            <a:pathLst>
              <a:path w="190" h="160">
                <a:moveTo>
                  <a:pt x="97" y="0"/>
                </a:moveTo>
                <a:cubicBezTo>
                  <a:pt x="190" y="94"/>
                  <a:pt x="132" y="160"/>
                  <a:pt x="80" y="156"/>
                </a:cubicBezTo>
                <a:cubicBezTo>
                  <a:pt x="27" y="151"/>
                  <a:pt x="0" y="123"/>
                  <a:pt x="0" y="83"/>
                </a:cubicBezTo>
                <a:cubicBezTo>
                  <a:pt x="0" y="43"/>
                  <a:pt x="15" y="27"/>
                  <a:pt x="52" y="15"/>
                </a:cubicBezTo>
              </a:path>
            </a:pathLst>
          </a:custGeom>
          <a:noFill/>
          <a:ln w="57150" cmpd="sng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10" name="Freeform 130"/>
          <p:cNvSpPr>
            <a:spLocks/>
          </p:cNvSpPr>
          <p:nvPr/>
        </p:nvSpPr>
        <p:spPr bwMode="auto">
          <a:xfrm>
            <a:off x="924182" y="2637813"/>
            <a:ext cx="1051671" cy="885618"/>
          </a:xfrm>
          <a:custGeom>
            <a:avLst/>
            <a:gdLst/>
            <a:ahLst/>
            <a:cxnLst>
              <a:cxn ang="0">
                <a:pos x="97" y="0"/>
              </a:cxn>
              <a:cxn ang="0">
                <a:pos x="80" y="156"/>
              </a:cxn>
              <a:cxn ang="0">
                <a:pos x="0" y="83"/>
              </a:cxn>
              <a:cxn ang="0">
                <a:pos x="52" y="15"/>
              </a:cxn>
            </a:cxnLst>
            <a:rect l="0" t="0" r="r" b="b"/>
            <a:pathLst>
              <a:path w="190" h="160">
                <a:moveTo>
                  <a:pt x="97" y="0"/>
                </a:moveTo>
                <a:cubicBezTo>
                  <a:pt x="190" y="94"/>
                  <a:pt x="132" y="160"/>
                  <a:pt x="80" y="156"/>
                </a:cubicBezTo>
                <a:cubicBezTo>
                  <a:pt x="27" y="151"/>
                  <a:pt x="0" y="123"/>
                  <a:pt x="0" y="83"/>
                </a:cubicBezTo>
                <a:cubicBezTo>
                  <a:pt x="0" y="43"/>
                  <a:pt x="15" y="27"/>
                  <a:pt x="52" y="15"/>
                </a:cubicBezTo>
              </a:path>
            </a:pathLst>
          </a:custGeom>
          <a:noFill/>
          <a:ln w="12700" cmpd="sng">
            <a:solidFill>
              <a:srgbClr val="B4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23" name="Freeform 117"/>
          <p:cNvSpPr>
            <a:spLocks/>
          </p:cNvSpPr>
          <p:nvPr/>
        </p:nvSpPr>
        <p:spPr bwMode="auto">
          <a:xfrm>
            <a:off x="323528" y="2506477"/>
            <a:ext cx="4964996" cy="1367174"/>
          </a:xfrm>
          <a:custGeom>
            <a:avLst/>
            <a:gdLst>
              <a:gd name="T0" fmla="*/ 0 w 897"/>
              <a:gd name="T1" fmla="*/ 0 h 247"/>
              <a:gd name="T2" fmla="*/ 236180 w 897"/>
              <a:gd name="T3" fmla="*/ 334748 h 247"/>
              <a:gd name="T4" fmla="*/ 754229 w 897"/>
              <a:gd name="T5" fmla="*/ 150348 h 247"/>
              <a:gd name="T6" fmla="*/ 1087261 w 897"/>
              <a:gd name="T7" fmla="*/ 334748 h 247"/>
              <a:gd name="T8" fmla="*/ 0 60000 65536"/>
              <a:gd name="T9" fmla="*/ 0 60000 65536"/>
              <a:gd name="T10" fmla="*/ 0 60000 65536"/>
              <a:gd name="T11" fmla="*/ 0 60000 65536"/>
              <a:gd name="T12" fmla="*/ 0 w 897"/>
              <a:gd name="T13" fmla="*/ 0 h 247"/>
              <a:gd name="T14" fmla="*/ 670 w 897"/>
              <a:gd name="T15" fmla="*/ 199 h 24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97" h="247">
                <a:moveTo>
                  <a:pt x="0" y="24"/>
                </a:moveTo>
                <a:cubicBezTo>
                  <a:pt x="92" y="0"/>
                  <a:pt x="191" y="204"/>
                  <a:pt x="299" y="219"/>
                </a:cubicBezTo>
                <a:cubicBezTo>
                  <a:pt x="407" y="234"/>
                  <a:pt x="549" y="112"/>
                  <a:pt x="648" y="117"/>
                </a:cubicBezTo>
                <a:cubicBezTo>
                  <a:pt x="747" y="122"/>
                  <a:pt x="845" y="220"/>
                  <a:pt x="897" y="247"/>
                </a:cubicBezTo>
              </a:path>
            </a:pathLst>
          </a:custGeom>
          <a:noFill/>
          <a:ln w="12700" cap="flat" cmpd="sng" algn="ctr">
            <a:solidFill>
              <a:srgbClr val="B4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>
            <a:spAutoFit/>
          </a:bodyPr>
          <a:lstStyle/>
          <a:p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5029200" y="2895600"/>
            <a:ext cx="411480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Gill Sans"/>
                <a:cs typeface="Gill Sans"/>
              </a:rPr>
              <a:t>Sean Gustafson</a:t>
            </a:r>
            <a:endParaRPr lang="en-US" sz="2000" dirty="0" smtClean="0">
              <a:latin typeface="Gill Sans"/>
              <a:cs typeface="Gill Sans"/>
            </a:endParaRPr>
          </a:p>
          <a:p>
            <a:pPr algn="r"/>
            <a:r>
              <a:rPr lang="en-US" sz="2000" dirty="0" smtClean="0">
                <a:latin typeface="Gill Sans"/>
                <a:cs typeface="Gill Sans"/>
              </a:rPr>
              <a:t>with</a:t>
            </a:r>
          </a:p>
          <a:p>
            <a:pPr algn="r"/>
            <a:r>
              <a:rPr lang="en-US" sz="2000" dirty="0" smtClean="0">
                <a:latin typeface="Gill Sans"/>
                <a:cs typeface="Gill Sans"/>
              </a:rPr>
              <a:t>Daniel </a:t>
            </a:r>
            <a:r>
              <a:rPr lang="en-US" sz="2000" dirty="0" err="1" smtClean="0">
                <a:latin typeface="Gill Sans"/>
                <a:cs typeface="Gill Sans"/>
              </a:rPr>
              <a:t>Bierwirth</a:t>
            </a:r>
            <a:endParaRPr lang="en-US" sz="2000" dirty="0" smtClean="0">
              <a:latin typeface="Gill Sans"/>
              <a:cs typeface="Gill Sans"/>
            </a:endParaRPr>
          </a:p>
          <a:p>
            <a:pPr algn="r"/>
            <a:r>
              <a:rPr lang="en-US" sz="2000" dirty="0" smtClean="0">
                <a:latin typeface="Gill Sans"/>
                <a:cs typeface="Gill Sans"/>
              </a:rPr>
              <a:t>Patrick </a:t>
            </a:r>
            <a:r>
              <a:rPr lang="en-US" sz="2000" dirty="0" err="1" smtClean="0">
                <a:latin typeface="Gill Sans"/>
                <a:cs typeface="Gill Sans"/>
              </a:rPr>
              <a:t>Baudisch</a:t>
            </a:r>
            <a:endParaRPr lang="en-US" sz="2000" dirty="0">
              <a:latin typeface="Gill Sans"/>
              <a:cs typeface="Gill Sans"/>
            </a:endParaRPr>
          </a:p>
        </p:txBody>
      </p:sp>
      <p:pic>
        <p:nvPicPr>
          <p:cNvPr id="9" name="Picture 17" descr="hpi_logo_gr.png"/>
          <p:cNvPicPr>
            <a:picLocks noChangeAspect="1"/>
          </p:cNvPicPr>
          <p:nvPr/>
        </p:nvPicPr>
        <p:blipFill>
          <a:blip r:embed="rId4"/>
          <a:srcRect b="17065"/>
          <a:stretch>
            <a:fillRect/>
          </a:stretch>
        </p:blipFill>
        <p:spPr bwMode="auto">
          <a:xfrm>
            <a:off x="6934200" y="5715000"/>
            <a:ext cx="194945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Imaginary </a:t>
            </a:r>
            <a:r>
              <a:rPr lang="en-US" dirty="0" err="1" smtClean="0"/>
              <a:t>INterfaces</a:t>
            </a:r>
            <a:endParaRPr lang="en-US" dirty="0"/>
          </a:p>
        </p:txBody>
      </p:sp>
      <p:pic>
        <p:nvPicPr>
          <p:cNvPr id="10" name="Daniel ipad 3.mo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533400" y="762000"/>
            <a:ext cx="9975273" cy="6096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BRoker</a:t>
            </a:r>
            <a:r>
              <a:rPr lang="en-US" dirty="0" smtClean="0"/>
              <a:t> Mockup</a:t>
            </a:r>
            <a:endParaRPr lang="en-US" dirty="0"/>
          </a:p>
        </p:txBody>
      </p:sp>
      <p:pic>
        <p:nvPicPr>
          <p:cNvPr id="4" name="Stock scenario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762000" y="838200"/>
            <a:ext cx="10701867" cy="601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directions MOCKUP</a:t>
            </a:r>
            <a:endParaRPr lang="en-US" dirty="0"/>
          </a:p>
        </p:txBody>
      </p:sp>
      <p:pic>
        <p:nvPicPr>
          <p:cNvPr id="4" name="Directions scenario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295400" y="838200"/>
            <a:ext cx="10701867" cy="601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686800" cy="4525963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operate imaginary interfaces, users</a:t>
            </a:r>
          </a:p>
          <a:p>
            <a:pPr marL="514350" indent="-514350">
              <a:buAutoNum type="arabicPeriod"/>
            </a:pPr>
            <a:r>
              <a:rPr lang="en-US" dirty="0" smtClean="0"/>
              <a:t>create a drawing, then extend &amp; annotate</a:t>
            </a:r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draw a GUI, interact with it     –or–</a:t>
            </a:r>
          </a:p>
          <a:p>
            <a:pPr marL="514350" indent="-514350">
              <a:buAutoNum type="arabicPeriod"/>
            </a:pPr>
            <a:r>
              <a:rPr lang="en-US" dirty="0" smtClean="0"/>
              <a:t>operate a GUI used on touch screen earlier</a:t>
            </a:r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endParaRPr lang="en-US" dirty="0" smtClean="0"/>
          </a:p>
          <a:p>
            <a:endParaRPr lang="en-US" dirty="0" smtClean="0"/>
          </a:p>
          <a:p>
            <a:pPr marL="514350" indent="-514350">
              <a:buAutoNum type="arabicPeriod"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\\FS3\projekte$\Baudisch\Projects\Imaginary Interfaces\Paper\StudyPhotos\IMG_8803.JPG"/>
          <p:cNvPicPr>
            <a:picLocks noChangeAspect="1" noChangeArrowheads="1"/>
          </p:cNvPicPr>
          <p:nvPr/>
        </p:nvPicPr>
        <p:blipFill>
          <a:blip r:embed="rId2"/>
          <a:srcRect b="27158"/>
          <a:stretch>
            <a:fillRect/>
          </a:stretch>
        </p:blipFill>
        <p:spPr bwMode="auto">
          <a:xfrm>
            <a:off x="0" y="0"/>
            <a:ext cx="6248400" cy="682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 descr="\\FS3\projekte$\Baudisch\Projects\Imaginary Interfaces\Paper\StudyPhotos\IMG_8817.JPG"/>
          <p:cNvPicPr>
            <a:picLocks noChangeAspect="1" noChangeArrowheads="1"/>
          </p:cNvPicPr>
          <p:nvPr/>
        </p:nvPicPr>
        <p:blipFill>
          <a:blip r:embed="rId3"/>
          <a:srcRect l="15685" t="19975" r="22269" b="21674"/>
          <a:stretch>
            <a:fillRect/>
          </a:stretch>
        </p:blipFill>
        <p:spPr bwMode="auto">
          <a:xfrm>
            <a:off x="4114800" y="914400"/>
            <a:ext cx="5127006" cy="3217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Hardware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3" name="Picture 17" descr="camera_image_raw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295400"/>
            <a:ext cx="348941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Picture 18" descr="camera_image_threshold_smooth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3962400"/>
            <a:ext cx="3505200" cy="2601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6" name="Picture 19" descr="contour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1295400"/>
            <a:ext cx="349680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7" name="Picture 20" descr="hand_contour_features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2600" y="3962400"/>
            <a:ext cx="3505200" cy="2598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computer</a:t>
            </a:r>
            <a:r>
              <a:rPr lang="de-DE" dirty="0" smtClean="0"/>
              <a:t> </a:t>
            </a:r>
            <a:r>
              <a:rPr lang="de-DE" dirty="0" err="1" smtClean="0"/>
              <a:t>vision</a:t>
            </a:r>
            <a:endParaRPr lang="de-DE" dirty="0" smtClean="0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 rot="19757062">
            <a:off x="2162921" y="3233287"/>
            <a:ext cx="762000" cy="1219200"/>
          </a:xfrm>
          <a:custGeom>
            <a:avLst/>
            <a:gdLst>
              <a:gd name="T0" fmla="*/ 2147483647 w 576"/>
              <a:gd name="T1" fmla="*/ 2147483647 h 755"/>
              <a:gd name="T2" fmla="*/ 2147483647 w 576"/>
              <a:gd name="T3" fmla="*/ 2147483647 h 755"/>
              <a:gd name="T4" fmla="*/ 0 w 576"/>
              <a:gd name="T5" fmla="*/ 2147483647 h 755"/>
              <a:gd name="T6" fmla="*/ 2147483647 w 576"/>
              <a:gd name="T7" fmla="*/ 2147483647 h 755"/>
              <a:gd name="T8" fmla="*/ 2147483647 w 576"/>
              <a:gd name="T9" fmla="*/ 0 h 755"/>
              <a:gd name="T10" fmla="*/ 2147483647 w 576"/>
              <a:gd name="T11" fmla="*/ 2147483647 h 755"/>
              <a:gd name="T12" fmla="*/ 2147483647 w 576"/>
              <a:gd name="T13" fmla="*/ 2147483647 h 75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6"/>
              <a:gd name="T22" fmla="*/ 0 h 755"/>
              <a:gd name="T23" fmla="*/ 576 w 576"/>
              <a:gd name="T24" fmla="*/ 755 h 75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6" h="755">
                <a:moveTo>
                  <a:pt x="576" y="467"/>
                </a:moveTo>
                <a:lnTo>
                  <a:pt x="288" y="755"/>
                </a:lnTo>
                <a:lnTo>
                  <a:pt x="0" y="467"/>
                </a:lnTo>
                <a:lnTo>
                  <a:pt x="144" y="467"/>
                </a:lnTo>
                <a:cubicBezTo>
                  <a:pt x="164" y="389"/>
                  <a:pt x="285" y="283"/>
                  <a:pt x="120" y="0"/>
                </a:cubicBezTo>
                <a:cubicBezTo>
                  <a:pt x="451" y="267"/>
                  <a:pt x="360" y="339"/>
                  <a:pt x="480" y="467"/>
                </a:cubicBezTo>
                <a:lnTo>
                  <a:pt x="576" y="467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endParaRPr lang="de-DE" b="0" dirty="0"/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 rot="13947591">
            <a:off x="3687318" y="2959544"/>
            <a:ext cx="762000" cy="1219200"/>
          </a:xfrm>
          <a:custGeom>
            <a:avLst/>
            <a:gdLst>
              <a:gd name="T0" fmla="*/ 2147483647 w 576"/>
              <a:gd name="T1" fmla="*/ 2147483647 h 755"/>
              <a:gd name="T2" fmla="*/ 2147483647 w 576"/>
              <a:gd name="T3" fmla="*/ 2147483647 h 755"/>
              <a:gd name="T4" fmla="*/ 0 w 576"/>
              <a:gd name="T5" fmla="*/ 2147483647 h 755"/>
              <a:gd name="T6" fmla="*/ 2147483647 w 576"/>
              <a:gd name="T7" fmla="*/ 2147483647 h 755"/>
              <a:gd name="T8" fmla="*/ 2147483647 w 576"/>
              <a:gd name="T9" fmla="*/ 0 h 755"/>
              <a:gd name="T10" fmla="*/ 2147483647 w 576"/>
              <a:gd name="T11" fmla="*/ 2147483647 h 755"/>
              <a:gd name="T12" fmla="*/ 2147483647 w 576"/>
              <a:gd name="T13" fmla="*/ 2147483647 h 75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6"/>
              <a:gd name="T22" fmla="*/ 0 h 755"/>
              <a:gd name="T23" fmla="*/ 576 w 576"/>
              <a:gd name="T24" fmla="*/ 755 h 75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6" h="755">
                <a:moveTo>
                  <a:pt x="576" y="467"/>
                </a:moveTo>
                <a:lnTo>
                  <a:pt x="288" y="755"/>
                </a:lnTo>
                <a:lnTo>
                  <a:pt x="0" y="467"/>
                </a:lnTo>
                <a:lnTo>
                  <a:pt x="144" y="467"/>
                </a:lnTo>
                <a:cubicBezTo>
                  <a:pt x="164" y="389"/>
                  <a:pt x="285" y="283"/>
                  <a:pt x="120" y="0"/>
                </a:cubicBezTo>
                <a:cubicBezTo>
                  <a:pt x="451" y="267"/>
                  <a:pt x="360" y="339"/>
                  <a:pt x="480" y="467"/>
                </a:cubicBezTo>
                <a:lnTo>
                  <a:pt x="576" y="467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endParaRPr lang="de-DE" b="0" dirty="0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rot="21344384">
            <a:off x="6353988" y="3292668"/>
            <a:ext cx="762000" cy="1219200"/>
          </a:xfrm>
          <a:custGeom>
            <a:avLst/>
            <a:gdLst>
              <a:gd name="T0" fmla="*/ 2147483647 w 576"/>
              <a:gd name="T1" fmla="*/ 2147483647 h 755"/>
              <a:gd name="T2" fmla="*/ 2147483647 w 576"/>
              <a:gd name="T3" fmla="*/ 2147483647 h 755"/>
              <a:gd name="T4" fmla="*/ 0 w 576"/>
              <a:gd name="T5" fmla="*/ 2147483647 h 755"/>
              <a:gd name="T6" fmla="*/ 2147483647 w 576"/>
              <a:gd name="T7" fmla="*/ 2147483647 h 755"/>
              <a:gd name="T8" fmla="*/ 2147483647 w 576"/>
              <a:gd name="T9" fmla="*/ 0 h 755"/>
              <a:gd name="T10" fmla="*/ 2147483647 w 576"/>
              <a:gd name="T11" fmla="*/ 2147483647 h 755"/>
              <a:gd name="T12" fmla="*/ 2147483647 w 576"/>
              <a:gd name="T13" fmla="*/ 2147483647 h 75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6"/>
              <a:gd name="T22" fmla="*/ 0 h 755"/>
              <a:gd name="T23" fmla="*/ 576 w 576"/>
              <a:gd name="T24" fmla="*/ 755 h 75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6" h="755">
                <a:moveTo>
                  <a:pt x="576" y="467"/>
                </a:moveTo>
                <a:lnTo>
                  <a:pt x="288" y="755"/>
                </a:lnTo>
                <a:lnTo>
                  <a:pt x="0" y="467"/>
                </a:lnTo>
                <a:lnTo>
                  <a:pt x="144" y="467"/>
                </a:lnTo>
                <a:cubicBezTo>
                  <a:pt x="164" y="389"/>
                  <a:pt x="285" y="283"/>
                  <a:pt x="120" y="0"/>
                </a:cubicBezTo>
                <a:cubicBezTo>
                  <a:pt x="451" y="267"/>
                  <a:pt x="360" y="339"/>
                  <a:pt x="480" y="467"/>
                </a:cubicBezTo>
                <a:lnTo>
                  <a:pt x="576" y="467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endParaRPr lang="de-DE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future form factors</a:t>
            </a:r>
            <a:endParaRPr lang="de-DE" dirty="0" smtClean="0"/>
          </a:p>
        </p:txBody>
      </p:sp>
      <p:sp>
        <p:nvSpPr>
          <p:cNvPr id="134" name="Rectangle 133"/>
          <p:cNvSpPr/>
          <p:nvPr/>
        </p:nvSpPr>
        <p:spPr bwMode="auto">
          <a:xfrm>
            <a:off x="755576" y="3171362"/>
            <a:ext cx="2628292" cy="72008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</a:endParaRPr>
          </a:p>
        </p:txBody>
      </p:sp>
      <p:grpSp>
        <p:nvGrpSpPr>
          <p:cNvPr id="2" name="Group 234"/>
          <p:cNvGrpSpPr>
            <a:grpSpLocks/>
          </p:cNvGrpSpPr>
          <p:nvPr/>
        </p:nvGrpSpPr>
        <p:grpSpPr bwMode="auto">
          <a:xfrm>
            <a:off x="76200" y="1066800"/>
            <a:ext cx="3016369" cy="2667000"/>
            <a:chOff x="3951279" y="2114531"/>
            <a:chExt cx="972828" cy="860091"/>
          </a:xfrm>
        </p:grpSpPr>
        <p:grpSp>
          <p:nvGrpSpPr>
            <p:cNvPr id="3" name="Group 213"/>
            <p:cNvGrpSpPr>
              <a:grpSpLocks/>
            </p:cNvGrpSpPr>
            <p:nvPr/>
          </p:nvGrpSpPr>
          <p:grpSpPr bwMode="auto">
            <a:xfrm>
              <a:off x="3951279" y="2114531"/>
              <a:ext cx="972828" cy="860091"/>
              <a:chOff x="4423075" y="2352520"/>
              <a:chExt cx="1674910" cy="1480812"/>
            </a:xfrm>
          </p:grpSpPr>
          <p:sp>
            <p:nvSpPr>
              <p:cNvPr id="25720" name="Freeform 166"/>
              <p:cNvSpPr>
                <a:spLocks/>
              </p:cNvSpPr>
              <p:nvPr/>
            </p:nvSpPr>
            <p:spPr bwMode="auto">
              <a:xfrm>
                <a:off x="4429032" y="3521582"/>
                <a:ext cx="310261" cy="302814"/>
              </a:xfrm>
              <a:custGeom>
                <a:avLst/>
                <a:gdLst>
                  <a:gd name="T0" fmla="*/ 288915 w 310261"/>
                  <a:gd name="T1" fmla="*/ 302814 h 302814"/>
                  <a:gd name="T2" fmla="*/ 306786 w 310261"/>
                  <a:gd name="T3" fmla="*/ 249201 h 302814"/>
                  <a:gd name="T4" fmla="*/ 268065 w 310261"/>
                  <a:gd name="T5" fmla="*/ 153889 h 302814"/>
                  <a:gd name="T6" fmla="*/ 271044 w 310261"/>
                  <a:gd name="T7" fmla="*/ 4964 h 302814"/>
                  <a:gd name="T8" fmla="*/ 193603 w 310261"/>
                  <a:gd name="T9" fmla="*/ 124104 h 302814"/>
                  <a:gd name="T10" fmla="*/ 142968 w 310261"/>
                  <a:gd name="T11" fmla="*/ 165803 h 302814"/>
                  <a:gd name="T12" fmla="*/ 71484 w 310261"/>
                  <a:gd name="T13" fmla="*/ 183674 h 302814"/>
                  <a:gd name="T14" fmla="*/ 14892 w 310261"/>
                  <a:gd name="T15" fmla="*/ 186653 h 302814"/>
                  <a:gd name="T16" fmla="*/ 0 w 310261"/>
                  <a:gd name="T17" fmla="*/ 183674 h 3028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10261" h="302814">
                    <a:moveTo>
                      <a:pt x="288915" y="302814"/>
                    </a:moveTo>
                    <a:cubicBezTo>
                      <a:pt x="299588" y="288418"/>
                      <a:pt x="310261" y="274022"/>
                      <a:pt x="306786" y="249201"/>
                    </a:cubicBezTo>
                    <a:cubicBezTo>
                      <a:pt x="303311" y="224380"/>
                      <a:pt x="274022" y="194595"/>
                      <a:pt x="268065" y="153889"/>
                    </a:cubicBezTo>
                    <a:cubicBezTo>
                      <a:pt x="262108" y="113183"/>
                      <a:pt x="283454" y="9928"/>
                      <a:pt x="271044" y="4964"/>
                    </a:cubicBezTo>
                    <a:cubicBezTo>
                      <a:pt x="258634" y="0"/>
                      <a:pt x="214949" y="97298"/>
                      <a:pt x="193603" y="124104"/>
                    </a:cubicBezTo>
                    <a:cubicBezTo>
                      <a:pt x="172257" y="150910"/>
                      <a:pt x="163321" y="155875"/>
                      <a:pt x="142968" y="165803"/>
                    </a:cubicBezTo>
                    <a:cubicBezTo>
                      <a:pt x="122615" y="175731"/>
                      <a:pt x="92830" y="180199"/>
                      <a:pt x="71484" y="183674"/>
                    </a:cubicBezTo>
                    <a:cubicBezTo>
                      <a:pt x="50138" y="187149"/>
                      <a:pt x="26806" y="186653"/>
                      <a:pt x="14892" y="186653"/>
                    </a:cubicBezTo>
                    <a:cubicBezTo>
                      <a:pt x="2978" y="186653"/>
                      <a:pt x="5957" y="185163"/>
                      <a:pt x="0" y="183674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721" name="Freeform 167"/>
              <p:cNvSpPr>
                <a:spLocks/>
              </p:cNvSpPr>
              <p:nvPr/>
            </p:nvSpPr>
            <p:spPr bwMode="auto">
              <a:xfrm>
                <a:off x="4423075" y="2352520"/>
                <a:ext cx="1674910" cy="1480812"/>
              </a:xfrm>
              <a:custGeom>
                <a:avLst/>
                <a:gdLst/>
                <a:ahLst/>
                <a:cxnLst/>
                <a:rect l="0" t="0" r="r" b="b"/>
                <a:pathLst>
                  <a:path w="1674910" h="1480812">
                    <a:moveTo>
                      <a:pt x="0" y="894047"/>
                    </a:moveTo>
                    <a:cubicBezTo>
                      <a:pt x="40209" y="877665"/>
                      <a:pt x="80419" y="861284"/>
                      <a:pt x="110204" y="828520"/>
                    </a:cubicBezTo>
                    <a:cubicBezTo>
                      <a:pt x="139989" y="795756"/>
                      <a:pt x="155875" y="729237"/>
                      <a:pt x="178710" y="697466"/>
                    </a:cubicBezTo>
                    <a:cubicBezTo>
                      <a:pt x="201545" y="665695"/>
                      <a:pt x="222395" y="654774"/>
                      <a:pt x="247216" y="637896"/>
                    </a:cubicBezTo>
                    <a:cubicBezTo>
                      <a:pt x="272037" y="621018"/>
                      <a:pt x="286929" y="613572"/>
                      <a:pt x="327635" y="596197"/>
                    </a:cubicBezTo>
                    <a:cubicBezTo>
                      <a:pt x="368341" y="578822"/>
                      <a:pt x="449258" y="562440"/>
                      <a:pt x="491453" y="533648"/>
                    </a:cubicBezTo>
                    <a:cubicBezTo>
                      <a:pt x="533648" y="504856"/>
                      <a:pt x="562441" y="445286"/>
                      <a:pt x="580808" y="423444"/>
                    </a:cubicBezTo>
                    <a:cubicBezTo>
                      <a:pt x="599175" y="401602"/>
                      <a:pt x="589743" y="405076"/>
                      <a:pt x="601657" y="402594"/>
                    </a:cubicBezTo>
                    <a:cubicBezTo>
                      <a:pt x="613571" y="400112"/>
                      <a:pt x="640874" y="409047"/>
                      <a:pt x="652292" y="408551"/>
                    </a:cubicBezTo>
                    <a:cubicBezTo>
                      <a:pt x="663710" y="408055"/>
                      <a:pt x="668177" y="408552"/>
                      <a:pt x="670163" y="399616"/>
                    </a:cubicBezTo>
                    <a:cubicBezTo>
                      <a:pt x="672149" y="390680"/>
                      <a:pt x="669667" y="372809"/>
                      <a:pt x="664206" y="354938"/>
                    </a:cubicBezTo>
                    <a:cubicBezTo>
                      <a:pt x="658745" y="337067"/>
                      <a:pt x="637895" y="317706"/>
                      <a:pt x="637399" y="292389"/>
                    </a:cubicBezTo>
                    <a:cubicBezTo>
                      <a:pt x="636903" y="267072"/>
                      <a:pt x="654774" y="219912"/>
                      <a:pt x="661227" y="203034"/>
                    </a:cubicBezTo>
                    <a:cubicBezTo>
                      <a:pt x="667681" y="186156"/>
                      <a:pt x="663710" y="217430"/>
                      <a:pt x="676120" y="191120"/>
                    </a:cubicBezTo>
                    <a:cubicBezTo>
                      <a:pt x="688531" y="164810"/>
                      <a:pt x="701934" y="76945"/>
                      <a:pt x="735690" y="45174"/>
                    </a:cubicBezTo>
                    <a:cubicBezTo>
                      <a:pt x="769446" y="13403"/>
                      <a:pt x="833981" y="992"/>
                      <a:pt x="878658" y="496"/>
                    </a:cubicBezTo>
                    <a:cubicBezTo>
                      <a:pt x="923335" y="0"/>
                      <a:pt x="970495" y="13403"/>
                      <a:pt x="1003755" y="42195"/>
                    </a:cubicBezTo>
                    <a:cubicBezTo>
                      <a:pt x="1037015" y="70987"/>
                      <a:pt x="1073254" y="132543"/>
                      <a:pt x="1078218" y="173249"/>
                    </a:cubicBezTo>
                    <a:cubicBezTo>
                      <a:pt x="1083182" y="213955"/>
                      <a:pt x="1041979" y="258633"/>
                      <a:pt x="1033540" y="286432"/>
                    </a:cubicBezTo>
                    <a:cubicBezTo>
                      <a:pt x="1025101" y="314231"/>
                      <a:pt x="1036518" y="318203"/>
                      <a:pt x="1027583" y="340045"/>
                    </a:cubicBezTo>
                    <a:cubicBezTo>
                      <a:pt x="1018648" y="361887"/>
                      <a:pt x="979927" y="417487"/>
                      <a:pt x="979927" y="417487"/>
                    </a:cubicBezTo>
                    <a:cubicBezTo>
                      <a:pt x="965035" y="441811"/>
                      <a:pt x="952128" y="464646"/>
                      <a:pt x="938228" y="485992"/>
                    </a:cubicBezTo>
                    <a:cubicBezTo>
                      <a:pt x="924328" y="507338"/>
                      <a:pt x="903975" y="534144"/>
                      <a:pt x="896529" y="545562"/>
                    </a:cubicBezTo>
                    <a:cubicBezTo>
                      <a:pt x="889083" y="556980"/>
                      <a:pt x="886104" y="547548"/>
                      <a:pt x="893550" y="554498"/>
                    </a:cubicBezTo>
                    <a:cubicBezTo>
                      <a:pt x="900996" y="561448"/>
                      <a:pt x="930285" y="575347"/>
                      <a:pt x="941206" y="587261"/>
                    </a:cubicBezTo>
                    <a:cubicBezTo>
                      <a:pt x="952127" y="599175"/>
                      <a:pt x="938724" y="607615"/>
                      <a:pt x="959077" y="625982"/>
                    </a:cubicBezTo>
                    <a:cubicBezTo>
                      <a:pt x="979430" y="644349"/>
                      <a:pt x="1029569" y="665199"/>
                      <a:pt x="1063325" y="697466"/>
                    </a:cubicBezTo>
                    <a:cubicBezTo>
                      <a:pt x="1097082" y="729733"/>
                      <a:pt x="1144738" y="790296"/>
                      <a:pt x="1161616" y="819584"/>
                    </a:cubicBezTo>
                    <a:cubicBezTo>
                      <a:pt x="1178494" y="848872"/>
                      <a:pt x="1150694" y="846887"/>
                      <a:pt x="1164594" y="873197"/>
                    </a:cubicBezTo>
                    <a:cubicBezTo>
                      <a:pt x="1178494" y="899507"/>
                      <a:pt x="1245014" y="977445"/>
                      <a:pt x="1245014" y="977445"/>
                    </a:cubicBezTo>
                    <a:cubicBezTo>
                      <a:pt x="1263382" y="1001273"/>
                      <a:pt x="1261396" y="1010705"/>
                      <a:pt x="1274799" y="1016165"/>
                    </a:cubicBezTo>
                    <a:cubicBezTo>
                      <a:pt x="1288202" y="1021625"/>
                      <a:pt x="1314016" y="1002265"/>
                      <a:pt x="1325433" y="1010208"/>
                    </a:cubicBezTo>
                    <a:cubicBezTo>
                      <a:pt x="1336851" y="1018151"/>
                      <a:pt x="1334865" y="1052900"/>
                      <a:pt x="1343304" y="1063821"/>
                    </a:cubicBezTo>
                    <a:cubicBezTo>
                      <a:pt x="1351743" y="1074742"/>
                      <a:pt x="1364650" y="1068785"/>
                      <a:pt x="1376068" y="1075735"/>
                    </a:cubicBezTo>
                    <a:cubicBezTo>
                      <a:pt x="1387486" y="1082685"/>
                      <a:pt x="1404364" y="1096088"/>
                      <a:pt x="1411810" y="1105520"/>
                    </a:cubicBezTo>
                    <a:cubicBezTo>
                      <a:pt x="1419256" y="1114952"/>
                      <a:pt x="1414292" y="1129349"/>
                      <a:pt x="1420745" y="1132327"/>
                    </a:cubicBezTo>
                    <a:cubicBezTo>
                      <a:pt x="1427198" y="1135305"/>
                      <a:pt x="1442587" y="1133319"/>
                      <a:pt x="1450530" y="1123391"/>
                    </a:cubicBezTo>
                    <a:cubicBezTo>
                      <a:pt x="1458473" y="1113463"/>
                      <a:pt x="1457976" y="1082685"/>
                      <a:pt x="1468401" y="1072757"/>
                    </a:cubicBezTo>
                    <a:cubicBezTo>
                      <a:pt x="1478826" y="1062829"/>
                      <a:pt x="1499676" y="1069778"/>
                      <a:pt x="1513079" y="1063821"/>
                    </a:cubicBezTo>
                    <a:cubicBezTo>
                      <a:pt x="1526482" y="1057864"/>
                      <a:pt x="1539885" y="1043468"/>
                      <a:pt x="1548821" y="1037015"/>
                    </a:cubicBezTo>
                    <a:cubicBezTo>
                      <a:pt x="1557757" y="1030562"/>
                      <a:pt x="1558253" y="1027583"/>
                      <a:pt x="1566692" y="1025101"/>
                    </a:cubicBezTo>
                    <a:cubicBezTo>
                      <a:pt x="1575131" y="1022619"/>
                      <a:pt x="1586548" y="1027086"/>
                      <a:pt x="1599455" y="1022122"/>
                    </a:cubicBezTo>
                    <a:cubicBezTo>
                      <a:pt x="1612362" y="1017158"/>
                      <a:pt x="1632219" y="993827"/>
                      <a:pt x="1644133" y="995316"/>
                    </a:cubicBezTo>
                    <a:cubicBezTo>
                      <a:pt x="1656047" y="996805"/>
                      <a:pt x="1674910" y="1020137"/>
                      <a:pt x="1670939" y="1031058"/>
                    </a:cubicBezTo>
                    <a:cubicBezTo>
                      <a:pt x="1666968" y="1041979"/>
                      <a:pt x="1633708" y="1053397"/>
                      <a:pt x="1620305" y="1060843"/>
                    </a:cubicBezTo>
                    <a:cubicBezTo>
                      <a:pt x="1606902" y="1068289"/>
                      <a:pt x="1593498" y="1071764"/>
                      <a:pt x="1590520" y="1075735"/>
                    </a:cubicBezTo>
                    <a:cubicBezTo>
                      <a:pt x="1587542" y="1079706"/>
                      <a:pt x="1595484" y="1081196"/>
                      <a:pt x="1602434" y="1084671"/>
                    </a:cubicBezTo>
                    <a:cubicBezTo>
                      <a:pt x="1609384" y="1088146"/>
                      <a:pt x="1625766" y="1091125"/>
                      <a:pt x="1632219" y="1096585"/>
                    </a:cubicBezTo>
                    <a:cubicBezTo>
                      <a:pt x="1638672" y="1102045"/>
                      <a:pt x="1636686" y="1099563"/>
                      <a:pt x="1641154" y="1117434"/>
                    </a:cubicBezTo>
                    <a:cubicBezTo>
                      <a:pt x="1645622" y="1135305"/>
                      <a:pt x="1667961" y="1184947"/>
                      <a:pt x="1659025" y="1203811"/>
                    </a:cubicBezTo>
                    <a:cubicBezTo>
                      <a:pt x="1650090" y="1222675"/>
                      <a:pt x="1604419" y="1222674"/>
                      <a:pt x="1587541" y="1230617"/>
                    </a:cubicBezTo>
                    <a:cubicBezTo>
                      <a:pt x="1570663" y="1238560"/>
                      <a:pt x="1565202" y="1241539"/>
                      <a:pt x="1557756" y="1251467"/>
                    </a:cubicBezTo>
                    <a:cubicBezTo>
                      <a:pt x="1550310" y="1261395"/>
                      <a:pt x="1567188" y="1280259"/>
                      <a:pt x="1542864" y="1290187"/>
                    </a:cubicBezTo>
                    <a:cubicBezTo>
                      <a:pt x="1518540" y="1300115"/>
                      <a:pt x="1445566" y="1313023"/>
                      <a:pt x="1411810" y="1311037"/>
                    </a:cubicBezTo>
                    <a:cubicBezTo>
                      <a:pt x="1378054" y="1309051"/>
                      <a:pt x="1361672" y="1284230"/>
                      <a:pt x="1340326" y="1278273"/>
                    </a:cubicBezTo>
                    <a:cubicBezTo>
                      <a:pt x="1318980" y="1272316"/>
                      <a:pt x="1301109" y="1279266"/>
                      <a:pt x="1283734" y="1275295"/>
                    </a:cubicBezTo>
                    <a:cubicBezTo>
                      <a:pt x="1266359" y="1271324"/>
                      <a:pt x="1251963" y="1257423"/>
                      <a:pt x="1236078" y="1254445"/>
                    </a:cubicBezTo>
                    <a:cubicBezTo>
                      <a:pt x="1220193" y="1251467"/>
                      <a:pt x="1203811" y="1261892"/>
                      <a:pt x="1188422" y="1257424"/>
                    </a:cubicBezTo>
                    <a:cubicBezTo>
                      <a:pt x="1173033" y="1252956"/>
                      <a:pt x="1151191" y="1240049"/>
                      <a:pt x="1143745" y="1227639"/>
                    </a:cubicBezTo>
                    <a:cubicBezTo>
                      <a:pt x="1136299" y="1215229"/>
                      <a:pt x="1156155" y="1198846"/>
                      <a:pt x="1143745" y="1182961"/>
                    </a:cubicBezTo>
                    <a:cubicBezTo>
                      <a:pt x="1131335" y="1167076"/>
                      <a:pt x="1086160" y="1144737"/>
                      <a:pt x="1069282" y="1132327"/>
                    </a:cubicBezTo>
                    <a:cubicBezTo>
                      <a:pt x="1052404" y="1119917"/>
                      <a:pt x="1049425" y="1095096"/>
                      <a:pt x="1042475" y="1108499"/>
                    </a:cubicBezTo>
                    <a:cubicBezTo>
                      <a:pt x="1035525" y="1121902"/>
                      <a:pt x="1030065" y="1178990"/>
                      <a:pt x="1027583" y="1212746"/>
                    </a:cubicBezTo>
                    <a:cubicBezTo>
                      <a:pt x="1025101" y="1246502"/>
                      <a:pt x="1027087" y="1279763"/>
                      <a:pt x="1027583" y="1311037"/>
                    </a:cubicBezTo>
                    <a:cubicBezTo>
                      <a:pt x="1028079" y="1342311"/>
                      <a:pt x="1027086" y="1374082"/>
                      <a:pt x="1030561" y="1400392"/>
                    </a:cubicBezTo>
                    <a:cubicBezTo>
                      <a:pt x="1034036" y="1426702"/>
                      <a:pt x="1051411" y="1456984"/>
                      <a:pt x="1048432" y="1468898"/>
                    </a:cubicBezTo>
                    <a:cubicBezTo>
                      <a:pt x="1045453" y="1480812"/>
                      <a:pt x="1012690" y="1471876"/>
                      <a:pt x="1012690" y="1471876"/>
                    </a:cubicBezTo>
                    <a:lnTo>
                      <a:pt x="279979" y="1474855"/>
                    </a:ln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722" name="Freeform 177"/>
              <p:cNvSpPr>
                <a:spLocks/>
              </p:cNvSpPr>
              <p:nvPr/>
            </p:nvSpPr>
            <p:spPr bwMode="auto">
              <a:xfrm>
                <a:off x="5215356" y="3008287"/>
                <a:ext cx="77441" cy="810152"/>
              </a:xfrm>
              <a:custGeom>
                <a:avLst/>
                <a:gdLst>
                  <a:gd name="T0" fmla="*/ 29785 w 77441"/>
                  <a:gd name="T1" fmla="*/ 810152 h 810152"/>
                  <a:gd name="T2" fmla="*/ 0 w 77441"/>
                  <a:gd name="T3" fmla="*/ 354441 h 810152"/>
                  <a:gd name="T4" fmla="*/ 29785 w 77441"/>
                  <a:gd name="T5" fmla="*/ 56591 h 810152"/>
                  <a:gd name="T6" fmla="*/ 77441 w 77441"/>
                  <a:gd name="T7" fmla="*/ 14892 h 81015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7441" h="810152">
                    <a:moveTo>
                      <a:pt x="29785" y="810152"/>
                    </a:moveTo>
                    <a:cubicBezTo>
                      <a:pt x="14892" y="645093"/>
                      <a:pt x="0" y="480034"/>
                      <a:pt x="0" y="354441"/>
                    </a:cubicBezTo>
                    <a:cubicBezTo>
                      <a:pt x="0" y="228848"/>
                      <a:pt x="16878" y="113182"/>
                      <a:pt x="29785" y="56591"/>
                    </a:cubicBezTo>
                    <a:cubicBezTo>
                      <a:pt x="42692" y="0"/>
                      <a:pt x="60066" y="7446"/>
                      <a:pt x="77441" y="14892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723" name="Freeform 180"/>
              <p:cNvSpPr>
                <a:spLocks/>
              </p:cNvSpPr>
              <p:nvPr/>
            </p:nvSpPr>
            <p:spPr bwMode="auto">
              <a:xfrm>
                <a:off x="5471507" y="3261459"/>
                <a:ext cx="32764" cy="196581"/>
              </a:xfrm>
              <a:custGeom>
                <a:avLst/>
                <a:gdLst>
                  <a:gd name="T0" fmla="*/ 0 w 32764"/>
                  <a:gd name="T1" fmla="*/ 196581 h 196581"/>
                  <a:gd name="T2" fmla="*/ 14893 w 32764"/>
                  <a:gd name="T3" fmla="*/ 35742 h 196581"/>
                  <a:gd name="T4" fmla="*/ 32764 w 32764"/>
                  <a:gd name="T5" fmla="*/ 0 h 19658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2764" h="196581">
                    <a:moveTo>
                      <a:pt x="0" y="196581"/>
                    </a:moveTo>
                    <a:cubicBezTo>
                      <a:pt x="4716" y="132543"/>
                      <a:pt x="9432" y="68505"/>
                      <a:pt x="14893" y="35742"/>
                    </a:cubicBezTo>
                    <a:cubicBezTo>
                      <a:pt x="20354" y="2979"/>
                      <a:pt x="26559" y="1489"/>
                      <a:pt x="32764" y="0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724" name="Freeform 181"/>
              <p:cNvSpPr>
                <a:spLocks/>
              </p:cNvSpPr>
              <p:nvPr/>
            </p:nvSpPr>
            <p:spPr bwMode="auto">
              <a:xfrm>
                <a:off x="5516185" y="3368685"/>
                <a:ext cx="49642" cy="122119"/>
              </a:xfrm>
              <a:custGeom>
                <a:avLst/>
                <a:gdLst>
                  <a:gd name="T0" fmla="*/ 0 w 49642"/>
                  <a:gd name="T1" fmla="*/ 122119 h 122119"/>
                  <a:gd name="T2" fmla="*/ 41699 w 49642"/>
                  <a:gd name="T3" fmla="*/ 29785 h 122119"/>
                  <a:gd name="T4" fmla="*/ 47656 w 49642"/>
                  <a:gd name="T5" fmla="*/ 0 h 1221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9642" h="122119">
                    <a:moveTo>
                      <a:pt x="0" y="122119"/>
                    </a:moveTo>
                    <a:cubicBezTo>
                      <a:pt x="16878" y="86128"/>
                      <a:pt x="33756" y="50138"/>
                      <a:pt x="41699" y="29785"/>
                    </a:cubicBezTo>
                    <a:cubicBezTo>
                      <a:pt x="49642" y="9432"/>
                      <a:pt x="48649" y="4716"/>
                      <a:pt x="47656" y="0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725" name="Freeform 183"/>
              <p:cNvSpPr>
                <a:spLocks/>
              </p:cNvSpPr>
              <p:nvPr/>
            </p:nvSpPr>
            <p:spPr bwMode="auto">
              <a:xfrm>
                <a:off x="5566820" y="3419816"/>
                <a:ext cx="113679" cy="106730"/>
              </a:xfrm>
              <a:custGeom>
                <a:avLst/>
                <a:gdLst>
                  <a:gd name="T0" fmla="*/ 0 w 113679"/>
                  <a:gd name="T1" fmla="*/ 106730 h 106730"/>
                  <a:gd name="T2" fmla="*/ 71484 w 113679"/>
                  <a:gd name="T3" fmla="*/ 17375 h 106730"/>
                  <a:gd name="T4" fmla="*/ 107226 w 113679"/>
                  <a:gd name="T5" fmla="*/ 2482 h 106730"/>
                  <a:gd name="T6" fmla="*/ 110204 w 113679"/>
                  <a:gd name="T7" fmla="*/ 2482 h 10673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3679" h="106730">
                    <a:moveTo>
                      <a:pt x="0" y="106730"/>
                    </a:moveTo>
                    <a:cubicBezTo>
                      <a:pt x="26806" y="70740"/>
                      <a:pt x="53613" y="34750"/>
                      <a:pt x="71484" y="17375"/>
                    </a:cubicBezTo>
                    <a:cubicBezTo>
                      <a:pt x="89355" y="0"/>
                      <a:pt x="100773" y="4964"/>
                      <a:pt x="107226" y="2482"/>
                    </a:cubicBezTo>
                    <a:cubicBezTo>
                      <a:pt x="113679" y="0"/>
                      <a:pt x="111941" y="1241"/>
                      <a:pt x="110204" y="2482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726" name="Freeform 184"/>
              <p:cNvSpPr>
                <a:spLocks/>
              </p:cNvSpPr>
              <p:nvPr/>
            </p:nvSpPr>
            <p:spPr bwMode="auto">
              <a:xfrm>
                <a:off x="5667593" y="3472933"/>
                <a:ext cx="307281" cy="169774"/>
              </a:xfrm>
              <a:custGeom>
                <a:avLst/>
                <a:gdLst>
                  <a:gd name="T0" fmla="*/ 307281 w 307281"/>
                  <a:gd name="T1" fmla="*/ 145946 h 169774"/>
                  <a:gd name="T2" fmla="*/ 238776 w 307281"/>
                  <a:gd name="T3" fmla="*/ 154882 h 169774"/>
                  <a:gd name="T4" fmla="*/ 167292 w 307281"/>
                  <a:gd name="T5" fmla="*/ 154882 h 169774"/>
                  <a:gd name="T6" fmla="*/ 128571 w 307281"/>
                  <a:gd name="T7" fmla="*/ 145946 h 169774"/>
                  <a:gd name="T8" fmla="*/ 119636 w 307281"/>
                  <a:gd name="T9" fmla="*/ 134032 h 169774"/>
                  <a:gd name="T10" fmla="*/ 66023 w 307281"/>
                  <a:gd name="T11" fmla="*/ 134032 h 169774"/>
                  <a:gd name="T12" fmla="*/ 24324 w 307281"/>
                  <a:gd name="T13" fmla="*/ 163817 h 169774"/>
                  <a:gd name="T14" fmla="*/ 12410 w 307281"/>
                  <a:gd name="T15" fmla="*/ 98290 h 169774"/>
                  <a:gd name="T16" fmla="*/ 98786 w 307281"/>
                  <a:gd name="T17" fmla="*/ 71484 h 169774"/>
                  <a:gd name="T18" fmla="*/ 152399 w 307281"/>
                  <a:gd name="T19" fmla="*/ 59570 h 169774"/>
                  <a:gd name="T20" fmla="*/ 208991 w 307281"/>
                  <a:gd name="T21" fmla="*/ 0 h 16977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07281" h="169774">
                    <a:moveTo>
                      <a:pt x="307281" y="145946"/>
                    </a:moveTo>
                    <a:cubicBezTo>
                      <a:pt x="284694" y="149669"/>
                      <a:pt x="262107" y="153393"/>
                      <a:pt x="238776" y="154882"/>
                    </a:cubicBezTo>
                    <a:cubicBezTo>
                      <a:pt x="215445" y="156371"/>
                      <a:pt x="185659" y="156371"/>
                      <a:pt x="167292" y="154882"/>
                    </a:cubicBezTo>
                    <a:cubicBezTo>
                      <a:pt x="148925" y="153393"/>
                      <a:pt x="136513" y="149421"/>
                      <a:pt x="128571" y="145946"/>
                    </a:cubicBezTo>
                    <a:cubicBezTo>
                      <a:pt x="120629" y="142471"/>
                      <a:pt x="130061" y="136018"/>
                      <a:pt x="119636" y="134032"/>
                    </a:cubicBezTo>
                    <a:cubicBezTo>
                      <a:pt x="109211" y="132046"/>
                      <a:pt x="81908" y="129068"/>
                      <a:pt x="66023" y="134032"/>
                    </a:cubicBezTo>
                    <a:cubicBezTo>
                      <a:pt x="50138" y="138996"/>
                      <a:pt x="33260" y="169774"/>
                      <a:pt x="24324" y="163817"/>
                    </a:cubicBezTo>
                    <a:cubicBezTo>
                      <a:pt x="15388" y="157860"/>
                      <a:pt x="0" y="113679"/>
                      <a:pt x="12410" y="98290"/>
                    </a:cubicBezTo>
                    <a:cubicBezTo>
                      <a:pt x="24820" y="82901"/>
                      <a:pt x="75455" y="77937"/>
                      <a:pt x="98786" y="71484"/>
                    </a:cubicBezTo>
                    <a:cubicBezTo>
                      <a:pt x="122117" y="65031"/>
                      <a:pt x="134032" y="71484"/>
                      <a:pt x="152399" y="59570"/>
                    </a:cubicBezTo>
                    <a:cubicBezTo>
                      <a:pt x="170766" y="47656"/>
                      <a:pt x="195091" y="10921"/>
                      <a:pt x="208991" y="0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727" name="Freeform 185"/>
              <p:cNvSpPr>
                <a:spLocks/>
              </p:cNvSpPr>
              <p:nvPr/>
            </p:nvSpPr>
            <p:spPr bwMode="auto">
              <a:xfrm>
                <a:off x="5962960" y="3425277"/>
                <a:ext cx="50635" cy="47656"/>
              </a:xfrm>
              <a:custGeom>
                <a:avLst/>
                <a:gdLst>
                  <a:gd name="T0" fmla="*/ 50635 w 50635"/>
                  <a:gd name="T1" fmla="*/ 0 h 47656"/>
                  <a:gd name="T2" fmla="*/ 11914 w 50635"/>
                  <a:gd name="T3" fmla="*/ 32763 h 47656"/>
                  <a:gd name="T4" fmla="*/ 0 w 50635"/>
                  <a:gd name="T5" fmla="*/ 47656 h 476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0635" h="47656">
                    <a:moveTo>
                      <a:pt x="50635" y="0"/>
                    </a:moveTo>
                    <a:cubicBezTo>
                      <a:pt x="35494" y="12410"/>
                      <a:pt x="20353" y="24820"/>
                      <a:pt x="11914" y="32763"/>
                    </a:cubicBezTo>
                    <a:cubicBezTo>
                      <a:pt x="3475" y="40706"/>
                      <a:pt x="1737" y="44181"/>
                      <a:pt x="0" y="47656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728" name="Freeform 186"/>
              <p:cNvSpPr>
                <a:spLocks/>
              </p:cNvSpPr>
              <p:nvPr/>
            </p:nvSpPr>
            <p:spPr bwMode="auto">
              <a:xfrm>
                <a:off x="5898923" y="3519099"/>
                <a:ext cx="120629" cy="64038"/>
              </a:xfrm>
              <a:custGeom>
                <a:avLst/>
                <a:gdLst>
                  <a:gd name="T0" fmla="*/ 120629 w 120629"/>
                  <a:gd name="T1" fmla="*/ 34253 h 64038"/>
                  <a:gd name="T2" fmla="*/ 67016 w 120629"/>
                  <a:gd name="T3" fmla="*/ 64038 h 64038"/>
                  <a:gd name="T4" fmla="*/ 7446 w 120629"/>
                  <a:gd name="T5" fmla="*/ 34253 h 64038"/>
                  <a:gd name="T6" fmla="*/ 22338 w 120629"/>
                  <a:gd name="T7" fmla="*/ 4468 h 64038"/>
                  <a:gd name="T8" fmla="*/ 61059 w 120629"/>
                  <a:gd name="T9" fmla="*/ 7447 h 640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0629" h="64038">
                    <a:moveTo>
                      <a:pt x="120629" y="34253"/>
                    </a:moveTo>
                    <a:cubicBezTo>
                      <a:pt x="103254" y="49145"/>
                      <a:pt x="85880" y="64038"/>
                      <a:pt x="67016" y="64038"/>
                    </a:cubicBezTo>
                    <a:cubicBezTo>
                      <a:pt x="48152" y="64038"/>
                      <a:pt x="14892" y="44181"/>
                      <a:pt x="7446" y="34253"/>
                    </a:cubicBezTo>
                    <a:cubicBezTo>
                      <a:pt x="0" y="24325"/>
                      <a:pt x="13403" y="8936"/>
                      <a:pt x="22338" y="4468"/>
                    </a:cubicBezTo>
                    <a:cubicBezTo>
                      <a:pt x="31273" y="0"/>
                      <a:pt x="46166" y="3723"/>
                      <a:pt x="61059" y="7447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729" name="Freeform 187"/>
              <p:cNvSpPr>
                <a:spLocks/>
              </p:cNvSpPr>
              <p:nvPr/>
            </p:nvSpPr>
            <p:spPr bwMode="auto">
              <a:xfrm>
                <a:off x="6016573" y="3472933"/>
                <a:ext cx="2979" cy="80419"/>
              </a:xfrm>
              <a:custGeom>
                <a:avLst/>
                <a:gdLst>
                  <a:gd name="T0" fmla="*/ 0 w 2979"/>
                  <a:gd name="T1" fmla="*/ 0 h 80419"/>
                  <a:gd name="T2" fmla="*/ 2979 w 2979"/>
                  <a:gd name="T3" fmla="*/ 80419 h 8041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979" h="80419">
                    <a:moveTo>
                      <a:pt x="0" y="0"/>
                    </a:moveTo>
                    <a:lnTo>
                      <a:pt x="2979" y="80419"/>
                    </a:lnTo>
                  </a:path>
                </a:pathLst>
              </a:cu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730" name="Freeform 188"/>
              <p:cNvSpPr>
                <a:spLocks/>
              </p:cNvSpPr>
              <p:nvPr/>
            </p:nvSpPr>
            <p:spPr bwMode="auto">
              <a:xfrm>
                <a:off x="6034444" y="3475911"/>
                <a:ext cx="26807" cy="77441"/>
              </a:xfrm>
              <a:custGeom>
                <a:avLst/>
                <a:gdLst>
                  <a:gd name="T0" fmla="*/ 0 w 26807"/>
                  <a:gd name="T1" fmla="*/ 0 h 77441"/>
                  <a:gd name="T2" fmla="*/ 26807 w 26807"/>
                  <a:gd name="T3" fmla="*/ 77441 h 7744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6807" h="77441">
                    <a:moveTo>
                      <a:pt x="0" y="0"/>
                    </a:moveTo>
                    <a:cubicBezTo>
                      <a:pt x="10177" y="31522"/>
                      <a:pt x="20354" y="63045"/>
                      <a:pt x="26807" y="77441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731" name="Freeform 197"/>
              <p:cNvSpPr>
                <a:spLocks/>
              </p:cNvSpPr>
              <p:nvPr/>
            </p:nvSpPr>
            <p:spPr bwMode="auto">
              <a:xfrm>
                <a:off x="5122069" y="2964656"/>
                <a:ext cx="104775" cy="197644"/>
              </a:xfrm>
              <a:custGeom>
                <a:avLst/>
                <a:gdLst>
                  <a:gd name="T0" fmla="*/ 104775 w 104775"/>
                  <a:gd name="T1" fmla="*/ 197644 h 197644"/>
                  <a:gd name="T2" fmla="*/ 71437 w 104775"/>
                  <a:gd name="T3" fmla="*/ 64294 h 197644"/>
                  <a:gd name="T4" fmla="*/ 0 w 104775"/>
                  <a:gd name="T5" fmla="*/ 0 h 1976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4775" h="197644">
                    <a:moveTo>
                      <a:pt x="104775" y="197644"/>
                    </a:moveTo>
                    <a:cubicBezTo>
                      <a:pt x="96837" y="147439"/>
                      <a:pt x="88899" y="97235"/>
                      <a:pt x="71437" y="64294"/>
                    </a:cubicBezTo>
                    <a:cubicBezTo>
                      <a:pt x="53975" y="31353"/>
                      <a:pt x="26987" y="15676"/>
                      <a:pt x="0" y="0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732" name="Freeform 198"/>
              <p:cNvSpPr>
                <a:spLocks/>
              </p:cNvSpPr>
              <p:nvPr/>
            </p:nvSpPr>
            <p:spPr bwMode="auto">
              <a:xfrm>
                <a:off x="4714875" y="3236119"/>
                <a:ext cx="100013" cy="469106"/>
              </a:xfrm>
              <a:custGeom>
                <a:avLst/>
                <a:gdLst>
                  <a:gd name="T0" fmla="*/ 0 w 100013"/>
                  <a:gd name="T1" fmla="*/ 469106 h 469106"/>
                  <a:gd name="T2" fmla="*/ 30956 w 100013"/>
                  <a:gd name="T3" fmla="*/ 211931 h 469106"/>
                  <a:gd name="T4" fmla="*/ 100013 w 100013"/>
                  <a:gd name="T5" fmla="*/ 0 h 46910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0013" h="469106">
                    <a:moveTo>
                      <a:pt x="0" y="469106"/>
                    </a:moveTo>
                    <a:cubicBezTo>
                      <a:pt x="7143" y="379610"/>
                      <a:pt x="14287" y="290115"/>
                      <a:pt x="30956" y="211931"/>
                    </a:cubicBezTo>
                    <a:cubicBezTo>
                      <a:pt x="47625" y="133747"/>
                      <a:pt x="100013" y="0"/>
                      <a:pt x="100013" y="0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spAutoFit/>
              </a:bodyPr>
              <a:lstStyle/>
              <a:p>
                <a:endParaRPr lang="de-DE"/>
              </a:p>
            </p:txBody>
          </p:sp>
        </p:grpSp>
        <p:sp>
          <p:nvSpPr>
            <p:cNvPr id="25718" name="Freeform 198"/>
            <p:cNvSpPr>
              <a:spLocks/>
            </p:cNvSpPr>
            <p:nvPr/>
          </p:nvSpPr>
          <p:spPr bwMode="auto">
            <a:xfrm>
              <a:off x="4243383" y="2406636"/>
              <a:ext cx="255591" cy="255591"/>
            </a:xfrm>
            <a:custGeom>
              <a:avLst/>
              <a:gdLst>
                <a:gd name="T0" fmla="*/ 0 w 240"/>
                <a:gd name="T1" fmla="*/ 0 h 262"/>
                <a:gd name="T2" fmla="*/ 2147483647 w 240"/>
                <a:gd name="T3" fmla="*/ 2147483647 h 262"/>
                <a:gd name="T4" fmla="*/ 2147483647 w 240"/>
                <a:gd name="T5" fmla="*/ 2147483647 h 262"/>
                <a:gd name="T6" fmla="*/ 2147483647 w 240"/>
                <a:gd name="T7" fmla="*/ 2147483647 h 262"/>
                <a:gd name="T8" fmla="*/ 2147483647 w 240"/>
                <a:gd name="T9" fmla="*/ 2147483647 h 2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0"/>
                <a:gd name="T16" fmla="*/ 0 h 262"/>
                <a:gd name="T17" fmla="*/ 240 w 240"/>
                <a:gd name="T18" fmla="*/ 262 h 2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0" h="262">
                  <a:moveTo>
                    <a:pt x="0" y="0"/>
                  </a:moveTo>
                  <a:cubicBezTo>
                    <a:pt x="23" y="33"/>
                    <a:pt x="115" y="157"/>
                    <a:pt x="139" y="197"/>
                  </a:cubicBezTo>
                  <a:cubicBezTo>
                    <a:pt x="163" y="237"/>
                    <a:pt x="138" y="235"/>
                    <a:pt x="144" y="240"/>
                  </a:cubicBezTo>
                  <a:cubicBezTo>
                    <a:pt x="150" y="245"/>
                    <a:pt x="162" y="262"/>
                    <a:pt x="178" y="230"/>
                  </a:cubicBezTo>
                  <a:cubicBezTo>
                    <a:pt x="194" y="198"/>
                    <a:pt x="227" y="86"/>
                    <a:pt x="240" y="48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719" name="AutoShape 12"/>
            <p:cNvSpPr>
              <a:spLocks noChangeArrowheads="1"/>
            </p:cNvSpPr>
            <p:nvPr/>
          </p:nvSpPr>
          <p:spPr bwMode="auto">
            <a:xfrm>
              <a:off x="4387492" y="2607864"/>
              <a:ext cx="45719" cy="45719"/>
            </a:xfrm>
            <a:prstGeom prst="roundRect">
              <a:avLst>
                <a:gd name="adj" fmla="val 11333"/>
              </a:avLst>
            </a:prstGeom>
            <a:solidFill>
              <a:srgbClr val="C3EE6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 sz="2800" b="0">
                <a:solidFill>
                  <a:srgbClr val="DDDDDD"/>
                </a:solidFill>
                <a:cs typeface="Arial" charset="0"/>
              </a:endParaRPr>
            </a:p>
          </p:txBody>
        </p:sp>
      </p:grpSp>
      <p:grpSp>
        <p:nvGrpSpPr>
          <p:cNvPr id="4" name="Group 54"/>
          <p:cNvGrpSpPr/>
          <p:nvPr/>
        </p:nvGrpSpPr>
        <p:grpSpPr>
          <a:xfrm>
            <a:off x="5257800" y="2209800"/>
            <a:ext cx="3016369" cy="2667000"/>
            <a:chOff x="2673350" y="2333625"/>
            <a:chExt cx="973138" cy="860425"/>
          </a:xfrm>
        </p:grpSpPr>
        <p:grpSp>
          <p:nvGrpSpPr>
            <p:cNvPr id="5" name="Group 220"/>
            <p:cNvGrpSpPr>
              <a:grpSpLocks/>
            </p:cNvGrpSpPr>
            <p:nvPr/>
          </p:nvGrpSpPr>
          <p:grpSpPr bwMode="auto">
            <a:xfrm>
              <a:off x="2673350" y="2333625"/>
              <a:ext cx="973138" cy="860425"/>
              <a:chOff x="4423075" y="2352520"/>
              <a:chExt cx="1674910" cy="1480812"/>
            </a:xfrm>
          </p:grpSpPr>
          <p:sp>
            <p:nvSpPr>
              <p:cNvPr id="25704" name="Freeform 221"/>
              <p:cNvSpPr>
                <a:spLocks/>
              </p:cNvSpPr>
              <p:nvPr/>
            </p:nvSpPr>
            <p:spPr bwMode="auto">
              <a:xfrm>
                <a:off x="4429032" y="3521582"/>
                <a:ext cx="310261" cy="302814"/>
              </a:xfrm>
              <a:custGeom>
                <a:avLst/>
                <a:gdLst>
                  <a:gd name="T0" fmla="*/ 288915 w 310261"/>
                  <a:gd name="T1" fmla="*/ 302814 h 302814"/>
                  <a:gd name="T2" fmla="*/ 306786 w 310261"/>
                  <a:gd name="T3" fmla="*/ 249201 h 302814"/>
                  <a:gd name="T4" fmla="*/ 268065 w 310261"/>
                  <a:gd name="T5" fmla="*/ 153889 h 302814"/>
                  <a:gd name="T6" fmla="*/ 271044 w 310261"/>
                  <a:gd name="T7" fmla="*/ 4964 h 302814"/>
                  <a:gd name="T8" fmla="*/ 193603 w 310261"/>
                  <a:gd name="T9" fmla="*/ 124104 h 302814"/>
                  <a:gd name="T10" fmla="*/ 142968 w 310261"/>
                  <a:gd name="T11" fmla="*/ 165803 h 302814"/>
                  <a:gd name="T12" fmla="*/ 71484 w 310261"/>
                  <a:gd name="T13" fmla="*/ 183674 h 302814"/>
                  <a:gd name="T14" fmla="*/ 14892 w 310261"/>
                  <a:gd name="T15" fmla="*/ 186653 h 302814"/>
                  <a:gd name="T16" fmla="*/ 0 w 310261"/>
                  <a:gd name="T17" fmla="*/ 183674 h 3028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10261" h="302814">
                    <a:moveTo>
                      <a:pt x="288915" y="302814"/>
                    </a:moveTo>
                    <a:cubicBezTo>
                      <a:pt x="299588" y="288418"/>
                      <a:pt x="310261" y="274022"/>
                      <a:pt x="306786" y="249201"/>
                    </a:cubicBezTo>
                    <a:cubicBezTo>
                      <a:pt x="303311" y="224380"/>
                      <a:pt x="274022" y="194595"/>
                      <a:pt x="268065" y="153889"/>
                    </a:cubicBezTo>
                    <a:cubicBezTo>
                      <a:pt x="262108" y="113183"/>
                      <a:pt x="283454" y="9928"/>
                      <a:pt x="271044" y="4964"/>
                    </a:cubicBezTo>
                    <a:cubicBezTo>
                      <a:pt x="258634" y="0"/>
                      <a:pt x="214949" y="97298"/>
                      <a:pt x="193603" y="124104"/>
                    </a:cubicBezTo>
                    <a:cubicBezTo>
                      <a:pt x="172257" y="150910"/>
                      <a:pt x="163321" y="155875"/>
                      <a:pt x="142968" y="165803"/>
                    </a:cubicBezTo>
                    <a:cubicBezTo>
                      <a:pt x="122615" y="175731"/>
                      <a:pt x="92830" y="180199"/>
                      <a:pt x="71484" y="183674"/>
                    </a:cubicBezTo>
                    <a:cubicBezTo>
                      <a:pt x="50138" y="187149"/>
                      <a:pt x="26806" y="186653"/>
                      <a:pt x="14892" y="186653"/>
                    </a:cubicBezTo>
                    <a:cubicBezTo>
                      <a:pt x="2978" y="186653"/>
                      <a:pt x="5957" y="185163"/>
                      <a:pt x="0" y="183674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705" name="Freeform 222"/>
              <p:cNvSpPr>
                <a:spLocks/>
              </p:cNvSpPr>
              <p:nvPr/>
            </p:nvSpPr>
            <p:spPr bwMode="auto">
              <a:xfrm>
                <a:off x="4423075" y="2352520"/>
                <a:ext cx="1674910" cy="1480812"/>
              </a:xfrm>
              <a:custGeom>
                <a:avLst/>
                <a:gdLst/>
                <a:ahLst/>
                <a:cxnLst/>
                <a:rect l="0" t="0" r="r" b="b"/>
                <a:pathLst>
                  <a:path w="1674910" h="1480812">
                    <a:moveTo>
                      <a:pt x="0" y="894047"/>
                    </a:moveTo>
                    <a:cubicBezTo>
                      <a:pt x="40209" y="877665"/>
                      <a:pt x="80419" y="861284"/>
                      <a:pt x="110204" y="828520"/>
                    </a:cubicBezTo>
                    <a:cubicBezTo>
                      <a:pt x="139989" y="795756"/>
                      <a:pt x="155875" y="729237"/>
                      <a:pt x="178710" y="697466"/>
                    </a:cubicBezTo>
                    <a:cubicBezTo>
                      <a:pt x="201545" y="665695"/>
                      <a:pt x="222395" y="654774"/>
                      <a:pt x="247216" y="637896"/>
                    </a:cubicBezTo>
                    <a:cubicBezTo>
                      <a:pt x="272037" y="621018"/>
                      <a:pt x="286929" y="613572"/>
                      <a:pt x="327635" y="596197"/>
                    </a:cubicBezTo>
                    <a:cubicBezTo>
                      <a:pt x="368341" y="578822"/>
                      <a:pt x="449258" y="562440"/>
                      <a:pt x="491453" y="533648"/>
                    </a:cubicBezTo>
                    <a:cubicBezTo>
                      <a:pt x="533648" y="504856"/>
                      <a:pt x="562441" y="445286"/>
                      <a:pt x="580808" y="423444"/>
                    </a:cubicBezTo>
                    <a:cubicBezTo>
                      <a:pt x="599175" y="401602"/>
                      <a:pt x="589743" y="405076"/>
                      <a:pt x="601657" y="402594"/>
                    </a:cubicBezTo>
                    <a:cubicBezTo>
                      <a:pt x="613571" y="400112"/>
                      <a:pt x="640874" y="409047"/>
                      <a:pt x="652292" y="408551"/>
                    </a:cubicBezTo>
                    <a:cubicBezTo>
                      <a:pt x="663710" y="408055"/>
                      <a:pt x="668177" y="408552"/>
                      <a:pt x="670163" y="399616"/>
                    </a:cubicBezTo>
                    <a:cubicBezTo>
                      <a:pt x="672149" y="390680"/>
                      <a:pt x="669667" y="372809"/>
                      <a:pt x="664206" y="354938"/>
                    </a:cubicBezTo>
                    <a:cubicBezTo>
                      <a:pt x="658745" y="337067"/>
                      <a:pt x="637895" y="317706"/>
                      <a:pt x="637399" y="292389"/>
                    </a:cubicBezTo>
                    <a:cubicBezTo>
                      <a:pt x="636903" y="267072"/>
                      <a:pt x="654774" y="219912"/>
                      <a:pt x="661227" y="203034"/>
                    </a:cubicBezTo>
                    <a:cubicBezTo>
                      <a:pt x="667681" y="186156"/>
                      <a:pt x="663710" y="217430"/>
                      <a:pt x="676120" y="191120"/>
                    </a:cubicBezTo>
                    <a:cubicBezTo>
                      <a:pt x="688531" y="164810"/>
                      <a:pt x="701934" y="76945"/>
                      <a:pt x="735690" y="45174"/>
                    </a:cubicBezTo>
                    <a:cubicBezTo>
                      <a:pt x="769446" y="13403"/>
                      <a:pt x="833981" y="992"/>
                      <a:pt x="878658" y="496"/>
                    </a:cubicBezTo>
                    <a:cubicBezTo>
                      <a:pt x="923335" y="0"/>
                      <a:pt x="970495" y="13403"/>
                      <a:pt x="1003755" y="42195"/>
                    </a:cubicBezTo>
                    <a:cubicBezTo>
                      <a:pt x="1037015" y="70987"/>
                      <a:pt x="1073254" y="132543"/>
                      <a:pt x="1078218" y="173249"/>
                    </a:cubicBezTo>
                    <a:cubicBezTo>
                      <a:pt x="1083182" y="213955"/>
                      <a:pt x="1041979" y="258633"/>
                      <a:pt x="1033540" y="286432"/>
                    </a:cubicBezTo>
                    <a:cubicBezTo>
                      <a:pt x="1025101" y="314231"/>
                      <a:pt x="1036518" y="318203"/>
                      <a:pt x="1027583" y="340045"/>
                    </a:cubicBezTo>
                    <a:cubicBezTo>
                      <a:pt x="1018648" y="361887"/>
                      <a:pt x="979927" y="417487"/>
                      <a:pt x="979927" y="417487"/>
                    </a:cubicBezTo>
                    <a:cubicBezTo>
                      <a:pt x="965035" y="441811"/>
                      <a:pt x="952128" y="464646"/>
                      <a:pt x="938228" y="485992"/>
                    </a:cubicBezTo>
                    <a:cubicBezTo>
                      <a:pt x="924328" y="507338"/>
                      <a:pt x="903975" y="534144"/>
                      <a:pt x="896529" y="545562"/>
                    </a:cubicBezTo>
                    <a:cubicBezTo>
                      <a:pt x="889083" y="556980"/>
                      <a:pt x="886104" y="547548"/>
                      <a:pt x="893550" y="554498"/>
                    </a:cubicBezTo>
                    <a:cubicBezTo>
                      <a:pt x="900996" y="561448"/>
                      <a:pt x="930285" y="575347"/>
                      <a:pt x="941206" y="587261"/>
                    </a:cubicBezTo>
                    <a:cubicBezTo>
                      <a:pt x="952127" y="599175"/>
                      <a:pt x="938724" y="607615"/>
                      <a:pt x="959077" y="625982"/>
                    </a:cubicBezTo>
                    <a:cubicBezTo>
                      <a:pt x="979430" y="644349"/>
                      <a:pt x="1029569" y="665199"/>
                      <a:pt x="1063325" y="697466"/>
                    </a:cubicBezTo>
                    <a:cubicBezTo>
                      <a:pt x="1097082" y="729733"/>
                      <a:pt x="1144738" y="790296"/>
                      <a:pt x="1161616" y="819584"/>
                    </a:cubicBezTo>
                    <a:cubicBezTo>
                      <a:pt x="1178494" y="848872"/>
                      <a:pt x="1150694" y="846887"/>
                      <a:pt x="1164594" y="873197"/>
                    </a:cubicBezTo>
                    <a:cubicBezTo>
                      <a:pt x="1178494" y="899507"/>
                      <a:pt x="1245014" y="977445"/>
                      <a:pt x="1245014" y="977445"/>
                    </a:cubicBezTo>
                    <a:cubicBezTo>
                      <a:pt x="1263382" y="1001273"/>
                      <a:pt x="1261396" y="1010705"/>
                      <a:pt x="1274799" y="1016165"/>
                    </a:cubicBezTo>
                    <a:cubicBezTo>
                      <a:pt x="1288202" y="1021625"/>
                      <a:pt x="1314016" y="1002265"/>
                      <a:pt x="1325433" y="1010208"/>
                    </a:cubicBezTo>
                    <a:cubicBezTo>
                      <a:pt x="1336851" y="1018151"/>
                      <a:pt x="1334865" y="1052900"/>
                      <a:pt x="1343304" y="1063821"/>
                    </a:cubicBezTo>
                    <a:cubicBezTo>
                      <a:pt x="1351743" y="1074742"/>
                      <a:pt x="1364650" y="1068785"/>
                      <a:pt x="1376068" y="1075735"/>
                    </a:cubicBezTo>
                    <a:cubicBezTo>
                      <a:pt x="1387486" y="1082685"/>
                      <a:pt x="1404364" y="1096088"/>
                      <a:pt x="1411810" y="1105520"/>
                    </a:cubicBezTo>
                    <a:cubicBezTo>
                      <a:pt x="1419256" y="1114952"/>
                      <a:pt x="1414292" y="1129349"/>
                      <a:pt x="1420745" y="1132327"/>
                    </a:cubicBezTo>
                    <a:cubicBezTo>
                      <a:pt x="1427198" y="1135305"/>
                      <a:pt x="1442587" y="1133319"/>
                      <a:pt x="1450530" y="1123391"/>
                    </a:cubicBezTo>
                    <a:cubicBezTo>
                      <a:pt x="1458473" y="1113463"/>
                      <a:pt x="1457976" y="1082685"/>
                      <a:pt x="1468401" y="1072757"/>
                    </a:cubicBezTo>
                    <a:cubicBezTo>
                      <a:pt x="1478826" y="1062829"/>
                      <a:pt x="1499676" y="1069778"/>
                      <a:pt x="1513079" y="1063821"/>
                    </a:cubicBezTo>
                    <a:cubicBezTo>
                      <a:pt x="1526482" y="1057864"/>
                      <a:pt x="1539885" y="1043468"/>
                      <a:pt x="1548821" y="1037015"/>
                    </a:cubicBezTo>
                    <a:cubicBezTo>
                      <a:pt x="1557757" y="1030562"/>
                      <a:pt x="1558253" y="1027583"/>
                      <a:pt x="1566692" y="1025101"/>
                    </a:cubicBezTo>
                    <a:cubicBezTo>
                      <a:pt x="1575131" y="1022619"/>
                      <a:pt x="1586548" y="1027086"/>
                      <a:pt x="1599455" y="1022122"/>
                    </a:cubicBezTo>
                    <a:cubicBezTo>
                      <a:pt x="1612362" y="1017158"/>
                      <a:pt x="1632219" y="993827"/>
                      <a:pt x="1644133" y="995316"/>
                    </a:cubicBezTo>
                    <a:cubicBezTo>
                      <a:pt x="1656047" y="996805"/>
                      <a:pt x="1674910" y="1020137"/>
                      <a:pt x="1670939" y="1031058"/>
                    </a:cubicBezTo>
                    <a:cubicBezTo>
                      <a:pt x="1666968" y="1041979"/>
                      <a:pt x="1633708" y="1053397"/>
                      <a:pt x="1620305" y="1060843"/>
                    </a:cubicBezTo>
                    <a:cubicBezTo>
                      <a:pt x="1606902" y="1068289"/>
                      <a:pt x="1593498" y="1071764"/>
                      <a:pt x="1590520" y="1075735"/>
                    </a:cubicBezTo>
                    <a:cubicBezTo>
                      <a:pt x="1587542" y="1079706"/>
                      <a:pt x="1595484" y="1081196"/>
                      <a:pt x="1602434" y="1084671"/>
                    </a:cubicBezTo>
                    <a:cubicBezTo>
                      <a:pt x="1609384" y="1088146"/>
                      <a:pt x="1625766" y="1091125"/>
                      <a:pt x="1632219" y="1096585"/>
                    </a:cubicBezTo>
                    <a:cubicBezTo>
                      <a:pt x="1638672" y="1102045"/>
                      <a:pt x="1636686" y="1099563"/>
                      <a:pt x="1641154" y="1117434"/>
                    </a:cubicBezTo>
                    <a:cubicBezTo>
                      <a:pt x="1645622" y="1135305"/>
                      <a:pt x="1667961" y="1184947"/>
                      <a:pt x="1659025" y="1203811"/>
                    </a:cubicBezTo>
                    <a:cubicBezTo>
                      <a:pt x="1650090" y="1222675"/>
                      <a:pt x="1604419" y="1222674"/>
                      <a:pt x="1587541" y="1230617"/>
                    </a:cubicBezTo>
                    <a:cubicBezTo>
                      <a:pt x="1570663" y="1238560"/>
                      <a:pt x="1565202" y="1241539"/>
                      <a:pt x="1557756" y="1251467"/>
                    </a:cubicBezTo>
                    <a:cubicBezTo>
                      <a:pt x="1550310" y="1261395"/>
                      <a:pt x="1567188" y="1280259"/>
                      <a:pt x="1542864" y="1290187"/>
                    </a:cubicBezTo>
                    <a:cubicBezTo>
                      <a:pt x="1518540" y="1300115"/>
                      <a:pt x="1445566" y="1313023"/>
                      <a:pt x="1411810" y="1311037"/>
                    </a:cubicBezTo>
                    <a:cubicBezTo>
                      <a:pt x="1378054" y="1309051"/>
                      <a:pt x="1361672" y="1284230"/>
                      <a:pt x="1340326" y="1278273"/>
                    </a:cubicBezTo>
                    <a:cubicBezTo>
                      <a:pt x="1318980" y="1272316"/>
                      <a:pt x="1301109" y="1279266"/>
                      <a:pt x="1283734" y="1275295"/>
                    </a:cubicBezTo>
                    <a:cubicBezTo>
                      <a:pt x="1266359" y="1271324"/>
                      <a:pt x="1251963" y="1257423"/>
                      <a:pt x="1236078" y="1254445"/>
                    </a:cubicBezTo>
                    <a:cubicBezTo>
                      <a:pt x="1220193" y="1251467"/>
                      <a:pt x="1203811" y="1261892"/>
                      <a:pt x="1188422" y="1257424"/>
                    </a:cubicBezTo>
                    <a:cubicBezTo>
                      <a:pt x="1173033" y="1252956"/>
                      <a:pt x="1151191" y="1240049"/>
                      <a:pt x="1143745" y="1227639"/>
                    </a:cubicBezTo>
                    <a:cubicBezTo>
                      <a:pt x="1136299" y="1215229"/>
                      <a:pt x="1156155" y="1198846"/>
                      <a:pt x="1143745" y="1182961"/>
                    </a:cubicBezTo>
                    <a:cubicBezTo>
                      <a:pt x="1131335" y="1167076"/>
                      <a:pt x="1086160" y="1144737"/>
                      <a:pt x="1069282" y="1132327"/>
                    </a:cubicBezTo>
                    <a:cubicBezTo>
                      <a:pt x="1052404" y="1119917"/>
                      <a:pt x="1049425" y="1095096"/>
                      <a:pt x="1042475" y="1108499"/>
                    </a:cubicBezTo>
                    <a:cubicBezTo>
                      <a:pt x="1035525" y="1121902"/>
                      <a:pt x="1030065" y="1178990"/>
                      <a:pt x="1027583" y="1212746"/>
                    </a:cubicBezTo>
                    <a:cubicBezTo>
                      <a:pt x="1025101" y="1246502"/>
                      <a:pt x="1027087" y="1279763"/>
                      <a:pt x="1027583" y="1311037"/>
                    </a:cubicBezTo>
                    <a:cubicBezTo>
                      <a:pt x="1028079" y="1342311"/>
                      <a:pt x="1027086" y="1374082"/>
                      <a:pt x="1030561" y="1400392"/>
                    </a:cubicBezTo>
                    <a:cubicBezTo>
                      <a:pt x="1034036" y="1426702"/>
                      <a:pt x="1051411" y="1456984"/>
                      <a:pt x="1048432" y="1468898"/>
                    </a:cubicBezTo>
                    <a:cubicBezTo>
                      <a:pt x="1045453" y="1480812"/>
                      <a:pt x="1012690" y="1471876"/>
                      <a:pt x="1012690" y="1471876"/>
                    </a:cubicBezTo>
                    <a:lnTo>
                      <a:pt x="279979" y="1474855"/>
                    </a:ln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706" name="Freeform 223"/>
              <p:cNvSpPr>
                <a:spLocks/>
              </p:cNvSpPr>
              <p:nvPr/>
            </p:nvSpPr>
            <p:spPr bwMode="auto">
              <a:xfrm>
                <a:off x="5215356" y="3008287"/>
                <a:ext cx="77441" cy="810152"/>
              </a:xfrm>
              <a:custGeom>
                <a:avLst/>
                <a:gdLst>
                  <a:gd name="T0" fmla="*/ 29785 w 77441"/>
                  <a:gd name="T1" fmla="*/ 810152 h 810152"/>
                  <a:gd name="T2" fmla="*/ 0 w 77441"/>
                  <a:gd name="T3" fmla="*/ 354441 h 810152"/>
                  <a:gd name="T4" fmla="*/ 29785 w 77441"/>
                  <a:gd name="T5" fmla="*/ 56591 h 810152"/>
                  <a:gd name="T6" fmla="*/ 77441 w 77441"/>
                  <a:gd name="T7" fmla="*/ 14892 h 81015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7441" h="810152">
                    <a:moveTo>
                      <a:pt x="29785" y="810152"/>
                    </a:moveTo>
                    <a:cubicBezTo>
                      <a:pt x="14892" y="645093"/>
                      <a:pt x="0" y="480034"/>
                      <a:pt x="0" y="354441"/>
                    </a:cubicBezTo>
                    <a:cubicBezTo>
                      <a:pt x="0" y="228848"/>
                      <a:pt x="16878" y="113182"/>
                      <a:pt x="29785" y="56591"/>
                    </a:cubicBezTo>
                    <a:cubicBezTo>
                      <a:pt x="42692" y="0"/>
                      <a:pt x="60066" y="7446"/>
                      <a:pt x="77441" y="14892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707" name="Freeform 224"/>
              <p:cNvSpPr>
                <a:spLocks/>
              </p:cNvSpPr>
              <p:nvPr/>
            </p:nvSpPr>
            <p:spPr bwMode="auto">
              <a:xfrm>
                <a:off x="5471507" y="3261459"/>
                <a:ext cx="32764" cy="196581"/>
              </a:xfrm>
              <a:custGeom>
                <a:avLst/>
                <a:gdLst>
                  <a:gd name="T0" fmla="*/ 0 w 32764"/>
                  <a:gd name="T1" fmla="*/ 196581 h 196581"/>
                  <a:gd name="T2" fmla="*/ 14893 w 32764"/>
                  <a:gd name="T3" fmla="*/ 35742 h 196581"/>
                  <a:gd name="T4" fmla="*/ 32764 w 32764"/>
                  <a:gd name="T5" fmla="*/ 0 h 19658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2764" h="196581">
                    <a:moveTo>
                      <a:pt x="0" y="196581"/>
                    </a:moveTo>
                    <a:cubicBezTo>
                      <a:pt x="4716" y="132543"/>
                      <a:pt x="9432" y="68505"/>
                      <a:pt x="14893" y="35742"/>
                    </a:cubicBezTo>
                    <a:cubicBezTo>
                      <a:pt x="20354" y="2979"/>
                      <a:pt x="26559" y="1489"/>
                      <a:pt x="32764" y="0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708" name="Freeform 225"/>
              <p:cNvSpPr>
                <a:spLocks/>
              </p:cNvSpPr>
              <p:nvPr/>
            </p:nvSpPr>
            <p:spPr bwMode="auto">
              <a:xfrm>
                <a:off x="5516185" y="3368685"/>
                <a:ext cx="49642" cy="122119"/>
              </a:xfrm>
              <a:custGeom>
                <a:avLst/>
                <a:gdLst>
                  <a:gd name="T0" fmla="*/ 0 w 49642"/>
                  <a:gd name="T1" fmla="*/ 122119 h 122119"/>
                  <a:gd name="T2" fmla="*/ 41699 w 49642"/>
                  <a:gd name="T3" fmla="*/ 29785 h 122119"/>
                  <a:gd name="T4" fmla="*/ 47656 w 49642"/>
                  <a:gd name="T5" fmla="*/ 0 h 1221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9642" h="122119">
                    <a:moveTo>
                      <a:pt x="0" y="122119"/>
                    </a:moveTo>
                    <a:cubicBezTo>
                      <a:pt x="16878" y="86128"/>
                      <a:pt x="33756" y="50138"/>
                      <a:pt x="41699" y="29785"/>
                    </a:cubicBezTo>
                    <a:cubicBezTo>
                      <a:pt x="49642" y="9432"/>
                      <a:pt x="48649" y="4716"/>
                      <a:pt x="47656" y="0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709" name="Freeform 226"/>
              <p:cNvSpPr>
                <a:spLocks/>
              </p:cNvSpPr>
              <p:nvPr/>
            </p:nvSpPr>
            <p:spPr bwMode="auto">
              <a:xfrm>
                <a:off x="5566820" y="3419816"/>
                <a:ext cx="113679" cy="106730"/>
              </a:xfrm>
              <a:custGeom>
                <a:avLst/>
                <a:gdLst>
                  <a:gd name="T0" fmla="*/ 0 w 113679"/>
                  <a:gd name="T1" fmla="*/ 106730 h 106730"/>
                  <a:gd name="T2" fmla="*/ 71484 w 113679"/>
                  <a:gd name="T3" fmla="*/ 17375 h 106730"/>
                  <a:gd name="T4" fmla="*/ 107226 w 113679"/>
                  <a:gd name="T5" fmla="*/ 2482 h 106730"/>
                  <a:gd name="T6" fmla="*/ 110204 w 113679"/>
                  <a:gd name="T7" fmla="*/ 2482 h 10673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3679" h="106730">
                    <a:moveTo>
                      <a:pt x="0" y="106730"/>
                    </a:moveTo>
                    <a:cubicBezTo>
                      <a:pt x="26806" y="70740"/>
                      <a:pt x="53613" y="34750"/>
                      <a:pt x="71484" y="17375"/>
                    </a:cubicBezTo>
                    <a:cubicBezTo>
                      <a:pt x="89355" y="0"/>
                      <a:pt x="100773" y="4964"/>
                      <a:pt x="107226" y="2482"/>
                    </a:cubicBezTo>
                    <a:cubicBezTo>
                      <a:pt x="113679" y="0"/>
                      <a:pt x="111941" y="1241"/>
                      <a:pt x="110204" y="2482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710" name="Freeform 227"/>
              <p:cNvSpPr>
                <a:spLocks/>
              </p:cNvSpPr>
              <p:nvPr/>
            </p:nvSpPr>
            <p:spPr bwMode="auto">
              <a:xfrm>
                <a:off x="5667593" y="3472933"/>
                <a:ext cx="307281" cy="169774"/>
              </a:xfrm>
              <a:custGeom>
                <a:avLst/>
                <a:gdLst>
                  <a:gd name="T0" fmla="*/ 307281 w 307281"/>
                  <a:gd name="T1" fmla="*/ 145946 h 169774"/>
                  <a:gd name="T2" fmla="*/ 238776 w 307281"/>
                  <a:gd name="T3" fmla="*/ 154882 h 169774"/>
                  <a:gd name="T4" fmla="*/ 167292 w 307281"/>
                  <a:gd name="T5" fmla="*/ 154882 h 169774"/>
                  <a:gd name="T6" fmla="*/ 128571 w 307281"/>
                  <a:gd name="T7" fmla="*/ 145946 h 169774"/>
                  <a:gd name="T8" fmla="*/ 119636 w 307281"/>
                  <a:gd name="T9" fmla="*/ 134032 h 169774"/>
                  <a:gd name="T10" fmla="*/ 66023 w 307281"/>
                  <a:gd name="T11" fmla="*/ 134032 h 169774"/>
                  <a:gd name="T12" fmla="*/ 24324 w 307281"/>
                  <a:gd name="T13" fmla="*/ 163817 h 169774"/>
                  <a:gd name="T14" fmla="*/ 12410 w 307281"/>
                  <a:gd name="T15" fmla="*/ 98290 h 169774"/>
                  <a:gd name="T16" fmla="*/ 98786 w 307281"/>
                  <a:gd name="T17" fmla="*/ 71484 h 169774"/>
                  <a:gd name="T18" fmla="*/ 152399 w 307281"/>
                  <a:gd name="T19" fmla="*/ 59570 h 169774"/>
                  <a:gd name="T20" fmla="*/ 208991 w 307281"/>
                  <a:gd name="T21" fmla="*/ 0 h 16977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07281" h="169774">
                    <a:moveTo>
                      <a:pt x="307281" y="145946"/>
                    </a:moveTo>
                    <a:cubicBezTo>
                      <a:pt x="284694" y="149669"/>
                      <a:pt x="262107" y="153393"/>
                      <a:pt x="238776" y="154882"/>
                    </a:cubicBezTo>
                    <a:cubicBezTo>
                      <a:pt x="215445" y="156371"/>
                      <a:pt x="185659" y="156371"/>
                      <a:pt x="167292" y="154882"/>
                    </a:cubicBezTo>
                    <a:cubicBezTo>
                      <a:pt x="148925" y="153393"/>
                      <a:pt x="136513" y="149421"/>
                      <a:pt x="128571" y="145946"/>
                    </a:cubicBezTo>
                    <a:cubicBezTo>
                      <a:pt x="120629" y="142471"/>
                      <a:pt x="130061" y="136018"/>
                      <a:pt x="119636" y="134032"/>
                    </a:cubicBezTo>
                    <a:cubicBezTo>
                      <a:pt x="109211" y="132046"/>
                      <a:pt x="81908" y="129068"/>
                      <a:pt x="66023" y="134032"/>
                    </a:cubicBezTo>
                    <a:cubicBezTo>
                      <a:pt x="50138" y="138996"/>
                      <a:pt x="33260" y="169774"/>
                      <a:pt x="24324" y="163817"/>
                    </a:cubicBezTo>
                    <a:cubicBezTo>
                      <a:pt x="15388" y="157860"/>
                      <a:pt x="0" y="113679"/>
                      <a:pt x="12410" y="98290"/>
                    </a:cubicBezTo>
                    <a:cubicBezTo>
                      <a:pt x="24820" y="82901"/>
                      <a:pt x="75455" y="77937"/>
                      <a:pt x="98786" y="71484"/>
                    </a:cubicBezTo>
                    <a:cubicBezTo>
                      <a:pt x="122117" y="65031"/>
                      <a:pt x="134032" y="71484"/>
                      <a:pt x="152399" y="59570"/>
                    </a:cubicBezTo>
                    <a:cubicBezTo>
                      <a:pt x="170766" y="47656"/>
                      <a:pt x="195091" y="10921"/>
                      <a:pt x="208991" y="0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711" name="Freeform 228"/>
              <p:cNvSpPr>
                <a:spLocks/>
              </p:cNvSpPr>
              <p:nvPr/>
            </p:nvSpPr>
            <p:spPr bwMode="auto">
              <a:xfrm>
                <a:off x="5962960" y="3425277"/>
                <a:ext cx="50635" cy="47656"/>
              </a:xfrm>
              <a:custGeom>
                <a:avLst/>
                <a:gdLst>
                  <a:gd name="T0" fmla="*/ 50635 w 50635"/>
                  <a:gd name="T1" fmla="*/ 0 h 47656"/>
                  <a:gd name="T2" fmla="*/ 11914 w 50635"/>
                  <a:gd name="T3" fmla="*/ 32763 h 47656"/>
                  <a:gd name="T4" fmla="*/ 0 w 50635"/>
                  <a:gd name="T5" fmla="*/ 47656 h 476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0635" h="47656">
                    <a:moveTo>
                      <a:pt x="50635" y="0"/>
                    </a:moveTo>
                    <a:cubicBezTo>
                      <a:pt x="35494" y="12410"/>
                      <a:pt x="20353" y="24820"/>
                      <a:pt x="11914" y="32763"/>
                    </a:cubicBezTo>
                    <a:cubicBezTo>
                      <a:pt x="3475" y="40706"/>
                      <a:pt x="1737" y="44181"/>
                      <a:pt x="0" y="47656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712" name="Freeform 229"/>
              <p:cNvSpPr>
                <a:spLocks/>
              </p:cNvSpPr>
              <p:nvPr/>
            </p:nvSpPr>
            <p:spPr bwMode="auto">
              <a:xfrm>
                <a:off x="5898923" y="3519099"/>
                <a:ext cx="120629" cy="64038"/>
              </a:xfrm>
              <a:custGeom>
                <a:avLst/>
                <a:gdLst>
                  <a:gd name="T0" fmla="*/ 120629 w 120629"/>
                  <a:gd name="T1" fmla="*/ 34253 h 64038"/>
                  <a:gd name="T2" fmla="*/ 67016 w 120629"/>
                  <a:gd name="T3" fmla="*/ 64038 h 64038"/>
                  <a:gd name="T4" fmla="*/ 7446 w 120629"/>
                  <a:gd name="T5" fmla="*/ 34253 h 64038"/>
                  <a:gd name="T6" fmla="*/ 22338 w 120629"/>
                  <a:gd name="T7" fmla="*/ 4468 h 64038"/>
                  <a:gd name="T8" fmla="*/ 61059 w 120629"/>
                  <a:gd name="T9" fmla="*/ 7447 h 640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0629" h="64038">
                    <a:moveTo>
                      <a:pt x="120629" y="34253"/>
                    </a:moveTo>
                    <a:cubicBezTo>
                      <a:pt x="103254" y="49145"/>
                      <a:pt x="85880" y="64038"/>
                      <a:pt x="67016" y="64038"/>
                    </a:cubicBezTo>
                    <a:cubicBezTo>
                      <a:pt x="48152" y="64038"/>
                      <a:pt x="14892" y="44181"/>
                      <a:pt x="7446" y="34253"/>
                    </a:cubicBezTo>
                    <a:cubicBezTo>
                      <a:pt x="0" y="24325"/>
                      <a:pt x="13403" y="8936"/>
                      <a:pt x="22338" y="4468"/>
                    </a:cubicBezTo>
                    <a:cubicBezTo>
                      <a:pt x="31273" y="0"/>
                      <a:pt x="46166" y="3723"/>
                      <a:pt x="61059" y="7447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713" name="Freeform 230"/>
              <p:cNvSpPr>
                <a:spLocks/>
              </p:cNvSpPr>
              <p:nvPr/>
            </p:nvSpPr>
            <p:spPr bwMode="auto">
              <a:xfrm>
                <a:off x="6016573" y="3472933"/>
                <a:ext cx="2979" cy="80419"/>
              </a:xfrm>
              <a:custGeom>
                <a:avLst/>
                <a:gdLst>
                  <a:gd name="T0" fmla="*/ 0 w 2979"/>
                  <a:gd name="T1" fmla="*/ 0 h 80419"/>
                  <a:gd name="T2" fmla="*/ 2979 w 2979"/>
                  <a:gd name="T3" fmla="*/ 80419 h 8041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979" h="80419">
                    <a:moveTo>
                      <a:pt x="0" y="0"/>
                    </a:moveTo>
                    <a:lnTo>
                      <a:pt x="2979" y="80419"/>
                    </a:lnTo>
                  </a:path>
                </a:pathLst>
              </a:cu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714" name="Freeform 231"/>
              <p:cNvSpPr>
                <a:spLocks/>
              </p:cNvSpPr>
              <p:nvPr/>
            </p:nvSpPr>
            <p:spPr bwMode="auto">
              <a:xfrm>
                <a:off x="6034444" y="3475911"/>
                <a:ext cx="26807" cy="77441"/>
              </a:xfrm>
              <a:custGeom>
                <a:avLst/>
                <a:gdLst>
                  <a:gd name="T0" fmla="*/ 0 w 26807"/>
                  <a:gd name="T1" fmla="*/ 0 h 77441"/>
                  <a:gd name="T2" fmla="*/ 26807 w 26807"/>
                  <a:gd name="T3" fmla="*/ 77441 h 7744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6807" h="77441">
                    <a:moveTo>
                      <a:pt x="0" y="0"/>
                    </a:moveTo>
                    <a:cubicBezTo>
                      <a:pt x="10177" y="31522"/>
                      <a:pt x="20354" y="63045"/>
                      <a:pt x="26807" y="77441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715" name="Freeform 232"/>
              <p:cNvSpPr>
                <a:spLocks/>
              </p:cNvSpPr>
              <p:nvPr/>
            </p:nvSpPr>
            <p:spPr bwMode="auto">
              <a:xfrm>
                <a:off x="5122069" y="2964656"/>
                <a:ext cx="104775" cy="197644"/>
              </a:xfrm>
              <a:custGeom>
                <a:avLst/>
                <a:gdLst>
                  <a:gd name="T0" fmla="*/ 104775 w 104775"/>
                  <a:gd name="T1" fmla="*/ 197644 h 197644"/>
                  <a:gd name="T2" fmla="*/ 71437 w 104775"/>
                  <a:gd name="T3" fmla="*/ 64294 h 197644"/>
                  <a:gd name="T4" fmla="*/ 0 w 104775"/>
                  <a:gd name="T5" fmla="*/ 0 h 1976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4775" h="197644">
                    <a:moveTo>
                      <a:pt x="104775" y="197644"/>
                    </a:moveTo>
                    <a:cubicBezTo>
                      <a:pt x="96837" y="147439"/>
                      <a:pt x="88899" y="97235"/>
                      <a:pt x="71437" y="64294"/>
                    </a:cubicBezTo>
                    <a:cubicBezTo>
                      <a:pt x="53975" y="31353"/>
                      <a:pt x="26987" y="15676"/>
                      <a:pt x="0" y="0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716" name="Freeform 233"/>
              <p:cNvSpPr>
                <a:spLocks/>
              </p:cNvSpPr>
              <p:nvPr/>
            </p:nvSpPr>
            <p:spPr bwMode="auto">
              <a:xfrm>
                <a:off x="4714875" y="3236119"/>
                <a:ext cx="100013" cy="469106"/>
              </a:xfrm>
              <a:custGeom>
                <a:avLst/>
                <a:gdLst>
                  <a:gd name="T0" fmla="*/ 0 w 100013"/>
                  <a:gd name="T1" fmla="*/ 469106 h 469106"/>
                  <a:gd name="T2" fmla="*/ 30956 w 100013"/>
                  <a:gd name="T3" fmla="*/ 211931 h 469106"/>
                  <a:gd name="T4" fmla="*/ 100013 w 100013"/>
                  <a:gd name="T5" fmla="*/ 0 h 46910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0013" h="469106">
                    <a:moveTo>
                      <a:pt x="0" y="469106"/>
                    </a:moveTo>
                    <a:cubicBezTo>
                      <a:pt x="7143" y="379610"/>
                      <a:pt x="14287" y="290115"/>
                      <a:pt x="30956" y="211931"/>
                    </a:cubicBezTo>
                    <a:cubicBezTo>
                      <a:pt x="47625" y="133747"/>
                      <a:pt x="100013" y="0"/>
                      <a:pt x="100013" y="0"/>
                    </a:cubicBezTo>
                  </a:path>
                </a:pathLst>
              </a:cu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spAutoFit/>
              </a:bodyPr>
              <a:lstStyle/>
              <a:p>
                <a:endParaRPr lang="de-DE"/>
              </a:p>
            </p:txBody>
          </p:sp>
        </p:grpSp>
        <p:sp>
          <p:nvSpPr>
            <p:cNvPr id="25700" name="AutoShape 12"/>
            <p:cNvSpPr>
              <a:spLocks noChangeArrowheads="1"/>
            </p:cNvSpPr>
            <p:nvPr/>
          </p:nvSpPr>
          <p:spPr bwMode="auto">
            <a:xfrm>
              <a:off x="3001963" y="2808288"/>
              <a:ext cx="46037" cy="46037"/>
            </a:xfrm>
            <a:prstGeom prst="roundRect">
              <a:avLst>
                <a:gd name="adj" fmla="val 11333"/>
              </a:avLst>
            </a:prstGeom>
            <a:solidFill>
              <a:srgbClr val="C3EE6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 sz="2800" b="0">
                <a:solidFill>
                  <a:srgbClr val="DDDDDD"/>
                </a:solidFill>
                <a:cs typeface="Arial" charset="0"/>
              </a:endParaRP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2362200" y="3505200"/>
            <a:ext cx="3016369" cy="2667000"/>
            <a:chOff x="1651000" y="2333625"/>
            <a:chExt cx="973138" cy="860425"/>
          </a:xfrm>
        </p:grpSpPr>
        <p:sp>
          <p:nvSpPr>
            <p:cNvPr id="25686" name="Freeform 199"/>
            <p:cNvSpPr>
              <a:spLocks/>
            </p:cNvSpPr>
            <p:nvPr/>
          </p:nvSpPr>
          <p:spPr bwMode="auto">
            <a:xfrm>
              <a:off x="1654175" y="3013075"/>
              <a:ext cx="180975" cy="176213"/>
            </a:xfrm>
            <a:custGeom>
              <a:avLst/>
              <a:gdLst>
                <a:gd name="T0" fmla="*/ 167809 w 310261"/>
                <a:gd name="T1" fmla="*/ 175882 h 302814"/>
                <a:gd name="T2" fmla="*/ 178189 w 310261"/>
                <a:gd name="T3" fmla="*/ 144742 h 302814"/>
                <a:gd name="T4" fmla="*/ 155699 w 310261"/>
                <a:gd name="T5" fmla="*/ 89383 h 302814"/>
                <a:gd name="T6" fmla="*/ 157429 w 310261"/>
                <a:gd name="T7" fmla="*/ 2883 h 302814"/>
                <a:gd name="T8" fmla="*/ 112449 w 310261"/>
                <a:gd name="T9" fmla="*/ 72083 h 302814"/>
                <a:gd name="T10" fmla="*/ 83039 w 310261"/>
                <a:gd name="T11" fmla="*/ 96303 h 302814"/>
                <a:gd name="T12" fmla="*/ 41520 w 310261"/>
                <a:gd name="T13" fmla="*/ 106682 h 302814"/>
                <a:gd name="T14" fmla="*/ 8650 w 310261"/>
                <a:gd name="T15" fmla="*/ 108413 h 302814"/>
                <a:gd name="T16" fmla="*/ 0 w 310261"/>
                <a:gd name="T17" fmla="*/ 106682 h 3028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0261" h="302814">
                  <a:moveTo>
                    <a:pt x="288915" y="302814"/>
                  </a:moveTo>
                  <a:cubicBezTo>
                    <a:pt x="299588" y="288418"/>
                    <a:pt x="310261" y="274022"/>
                    <a:pt x="306786" y="249201"/>
                  </a:cubicBezTo>
                  <a:cubicBezTo>
                    <a:pt x="303311" y="224380"/>
                    <a:pt x="274022" y="194595"/>
                    <a:pt x="268065" y="153889"/>
                  </a:cubicBezTo>
                  <a:cubicBezTo>
                    <a:pt x="262108" y="113183"/>
                    <a:pt x="283454" y="9928"/>
                    <a:pt x="271044" y="4964"/>
                  </a:cubicBezTo>
                  <a:cubicBezTo>
                    <a:pt x="258634" y="0"/>
                    <a:pt x="214949" y="97298"/>
                    <a:pt x="193603" y="124104"/>
                  </a:cubicBezTo>
                  <a:cubicBezTo>
                    <a:pt x="172257" y="150910"/>
                    <a:pt x="163321" y="155875"/>
                    <a:pt x="142968" y="165803"/>
                  </a:cubicBezTo>
                  <a:cubicBezTo>
                    <a:pt x="122615" y="175731"/>
                    <a:pt x="92830" y="180199"/>
                    <a:pt x="71484" y="183674"/>
                  </a:cubicBezTo>
                  <a:cubicBezTo>
                    <a:pt x="50138" y="187149"/>
                    <a:pt x="26806" y="186653"/>
                    <a:pt x="14892" y="186653"/>
                  </a:cubicBezTo>
                  <a:cubicBezTo>
                    <a:pt x="2978" y="186653"/>
                    <a:pt x="5957" y="185163"/>
                    <a:pt x="0" y="183674"/>
                  </a:cubicBez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spAutoFit/>
            </a:bodyPr>
            <a:lstStyle/>
            <a:p>
              <a:endParaRPr lang="de-DE"/>
            </a:p>
          </p:txBody>
        </p:sp>
        <p:sp>
          <p:nvSpPr>
            <p:cNvPr id="25687" name="Freeform 200"/>
            <p:cNvSpPr>
              <a:spLocks/>
            </p:cNvSpPr>
            <p:nvPr/>
          </p:nvSpPr>
          <p:spPr bwMode="auto">
            <a:xfrm>
              <a:off x="1651000" y="2333625"/>
              <a:ext cx="973138" cy="860425"/>
            </a:xfrm>
            <a:custGeom>
              <a:avLst/>
              <a:gdLst/>
              <a:ahLst/>
              <a:cxnLst/>
              <a:rect l="0" t="0" r="r" b="b"/>
              <a:pathLst>
                <a:path w="1674910" h="1480812">
                  <a:moveTo>
                    <a:pt x="0" y="894047"/>
                  </a:moveTo>
                  <a:cubicBezTo>
                    <a:pt x="40209" y="877665"/>
                    <a:pt x="80419" y="861284"/>
                    <a:pt x="110204" y="828520"/>
                  </a:cubicBezTo>
                  <a:cubicBezTo>
                    <a:pt x="139989" y="795756"/>
                    <a:pt x="155875" y="729237"/>
                    <a:pt x="178710" y="697466"/>
                  </a:cubicBezTo>
                  <a:cubicBezTo>
                    <a:pt x="201545" y="665695"/>
                    <a:pt x="222395" y="654774"/>
                    <a:pt x="247216" y="637896"/>
                  </a:cubicBezTo>
                  <a:cubicBezTo>
                    <a:pt x="272037" y="621018"/>
                    <a:pt x="286929" y="613572"/>
                    <a:pt x="327635" y="596197"/>
                  </a:cubicBezTo>
                  <a:cubicBezTo>
                    <a:pt x="368341" y="578822"/>
                    <a:pt x="449258" y="562440"/>
                    <a:pt x="491453" y="533648"/>
                  </a:cubicBezTo>
                  <a:cubicBezTo>
                    <a:pt x="533648" y="504856"/>
                    <a:pt x="562441" y="445286"/>
                    <a:pt x="580808" y="423444"/>
                  </a:cubicBezTo>
                  <a:cubicBezTo>
                    <a:pt x="599175" y="401602"/>
                    <a:pt x="589743" y="405076"/>
                    <a:pt x="601657" y="402594"/>
                  </a:cubicBezTo>
                  <a:cubicBezTo>
                    <a:pt x="613571" y="400112"/>
                    <a:pt x="640874" y="409047"/>
                    <a:pt x="652292" y="408551"/>
                  </a:cubicBezTo>
                  <a:cubicBezTo>
                    <a:pt x="663710" y="408055"/>
                    <a:pt x="668177" y="408552"/>
                    <a:pt x="670163" y="399616"/>
                  </a:cubicBezTo>
                  <a:cubicBezTo>
                    <a:pt x="672149" y="390680"/>
                    <a:pt x="669667" y="372809"/>
                    <a:pt x="664206" y="354938"/>
                  </a:cubicBezTo>
                  <a:cubicBezTo>
                    <a:pt x="658745" y="337067"/>
                    <a:pt x="637895" y="317706"/>
                    <a:pt x="637399" y="292389"/>
                  </a:cubicBezTo>
                  <a:cubicBezTo>
                    <a:pt x="636903" y="267072"/>
                    <a:pt x="654774" y="219912"/>
                    <a:pt x="661227" y="203034"/>
                  </a:cubicBezTo>
                  <a:cubicBezTo>
                    <a:pt x="667681" y="186156"/>
                    <a:pt x="663710" y="217430"/>
                    <a:pt x="676120" y="191120"/>
                  </a:cubicBezTo>
                  <a:cubicBezTo>
                    <a:pt x="688531" y="164810"/>
                    <a:pt x="701934" y="76945"/>
                    <a:pt x="735690" y="45174"/>
                  </a:cubicBezTo>
                  <a:cubicBezTo>
                    <a:pt x="769446" y="13403"/>
                    <a:pt x="833981" y="992"/>
                    <a:pt x="878658" y="496"/>
                  </a:cubicBezTo>
                  <a:cubicBezTo>
                    <a:pt x="923335" y="0"/>
                    <a:pt x="970495" y="13403"/>
                    <a:pt x="1003755" y="42195"/>
                  </a:cubicBezTo>
                  <a:cubicBezTo>
                    <a:pt x="1037015" y="70987"/>
                    <a:pt x="1073254" y="132543"/>
                    <a:pt x="1078218" y="173249"/>
                  </a:cubicBezTo>
                  <a:cubicBezTo>
                    <a:pt x="1083182" y="213955"/>
                    <a:pt x="1041979" y="258633"/>
                    <a:pt x="1033540" y="286432"/>
                  </a:cubicBezTo>
                  <a:cubicBezTo>
                    <a:pt x="1025101" y="314231"/>
                    <a:pt x="1036518" y="318203"/>
                    <a:pt x="1027583" y="340045"/>
                  </a:cubicBezTo>
                  <a:cubicBezTo>
                    <a:pt x="1018648" y="361887"/>
                    <a:pt x="979927" y="417487"/>
                    <a:pt x="979927" y="417487"/>
                  </a:cubicBezTo>
                  <a:cubicBezTo>
                    <a:pt x="965035" y="441811"/>
                    <a:pt x="952128" y="464646"/>
                    <a:pt x="938228" y="485992"/>
                  </a:cubicBezTo>
                  <a:cubicBezTo>
                    <a:pt x="924328" y="507338"/>
                    <a:pt x="903975" y="534144"/>
                    <a:pt x="896529" y="545562"/>
                  </a:cubicBezTo>
                  <a:cubicBezTo>
                    <a:pt x="889083" y="556980"/>
                    <a:pt x="886104" y="547548"/>
                    <a:pt x="893550" y="554498"/>
                  </a:cubicBezTo>
                  <a:cubicBezTo>
                    <a:pt x="900996" y="561448"/>
                    <a:pt x="930285" y="575347"/>
                    <a:pt x="941206" y="587261"/>
                  </a:cubicBezTo>
                  <a:cubicBezTo>
                    <a:pt x="952127" y="599175"/>
                    <a:pt x="938724" y="607615"/>
                    <a:pt x="959077" y="625982"/>
                  </a:cubicBezTo>
                  <a:cubicBezTo>
                    <a:pt x="979430" y="644349"/>
                    <a:pt x="1029569" y="665199"/>
                    <a:pt x="1063325" y="697466"/>
                  </a:cubicBezTo>
                  <a:cubicBezTo>
                    <a:pt x="1097082" y="729733"/>
                    <a:pt x="1144738" y="790296"/>
                    <a:pt x="1161616" y="819584"/>
                  </a:cubicBezTo>
                  <a:cubicBezTo>
                    <a:pt x="1178494" y="848872"/>
                    <a:pt x="1150694" y="846887"/>
                    <a:pt x="1164594" y="873197"/>
                  </a:cubicBezTo>
                  <a:cubicBezTo>
                    <a:pt x="1178494" y="899507"/>
                    <a:pt x="1245014" y="977445"/>
                    <a:pt x="1245014" y="977445"/>
                  </a:cubicBezTo>
                  <a:cubicBezTo>
                    <a:pt x="1263382" y="1001273"/>
                    <a:pt x="1261396" y="1010705"/>
                    <a:pt x="1274799" y="1016165"/>
                  </a:cubicBezTo>
                  <a:cubicBezTo>
                    <a:pt x="1288202" y="1021625"/>
                    <a:pt x="1314016" y="1002265"/>
                    <a:pt x="1325433" y="1010208"/>
                  </a:cubicBezTo>
                  <a:cubicBezTo>
                    <a:pt x="1336851" y="1018151"/>
                    <a:pt x="1334865" y="1052900"/>
                    <a:pt x="1343304" y="1063821"/>
                  </a:cubicBezTo>
                  <a:cubicBezTo>
                    <a:pt x="1351743" y="1074742"/>
                    <a:pt x="1364650" y="1068785"/>
                    <a:pt x="1376068" y="1075735"/>
                  </a:cubicBezTo>
                  <a:cubicBezTo>
                    <a:pt x="1387486" y="1082685"/>
                    <a:pt x="1404364" y="1096088"/>
                    <a:pt x="1411810" y="1105520"/>
                  </a:cubicBezTo>
                  <a:cubicBezTo>
                    <a:pt x="1419256" y="1114952"/>
                    <a:pt x="1414292" y="1129349"/>
                    <a:pt x="1420745" y="1132327"/>
                  </a:cubicBezTo>
                  <a:cubicBezTo>
                    <a:pt x="1427198" y="1135305"/>
                    <a:pt x="1442587" y="1133319"/>
                    <a:pt x="1450530" y="1123391"/>
                  </a:cubicBezTo>
                  <a:cubicBezTo>
                    <a:pt x="1458473" y="1113463"/>
                    <a:pt x="1457976" y="1082685"/>
                    <a:pt x="1468401" y="1072757"/>
                  </a:cubicBezTo>
                  <a:cubicBezTo>
                    <a:pt x="1478826" y="1062829"/>
                    <a:pt x="1499676" y="1069778"/>
                    <a:pt x="1513079" y="1063821"/>
                  </a:cubicBezTo>
                  <a:cubicBezTo>
                    <a:pt x="1526482" y="1057864"/>
                    <a:pt x="1539885" y="1043468"/>
                    <a:pt x="1548821" y="1037015"/>
                  </a:cubicBezTo>
                  <a:cubicBezTo>
                    <a:pt x="1557757" y="1030562"/>
                    <a:pt x="1558253" y="1027583"/>
                    <a:pt x="1566692" y="1025101"/>
                  </a:cubicBezTo>
                  <a:cubicBezTo>
                    <a:pt x="1575131" y="1022619"/>
                    <a:pt x="1586548" y="1027086"/>
                    <a:pt x="1599455" y="1022122"/>
                  </a:cubicBezTo>
                  <a:cubicBezTo>
                    <a:pt x="1612362" y="1017158"/>
                    <a:pt x="1632219" y="993827"/>
                    <a:pt x="1644133" y="995316"/>
                  </a:cubicBezTo>
                  <a:cubicBezTo>
                    <a:pt x="1656047" y="996805"/>
                    <a:pt x="1674910" y="1020137"/>
                    <a:pt x="1670939" y="1031058"/>
                  </a:cubicBezTo>
                  <a:cubicBezTo>
                    <a:pt x="1666968" y="1041979"/>
                    <a:pt x="1633708" y="1053397"/>
                    <a:pt x="1620305" y="1060843"/>
                  </a:cubicBezTo>
                  <a:cubicBezTo>
                    <a:pt x="1606902" y="1068289"/>
                    <a:pt x="1593498" y="1071764"/>
                    <a:pt x="1590520" y="1075735"/>
                  </a:cubicBezTo>
                  <a:cubicBezTo>
                    <a:pt x="1587542" y="1079706"/>
                    <a:pt x="1595484" y="1081196"/>
                    <a:pt x="1602434" y="1084671"/>
                  </a:cubicBezTo>
                  <a:cubicBezTo>
                    <a:pt x="1609384" y="1088146"/>
                    <a:pt x="1625766" y="1091125"/>
                    <a:pt x="1632219" y="1096585"/>
                  </a:cubicBezTo>
                  <a:cubicBezTo>
                    <a:pt x="1638672" y="1102045"/>
                    <a:pt x="1636686" y="1099563"/>
                    <a:pt x="1641154" y="1117434"/>
                  </a:cubicBezTo>
                  <a:cubicBezTo>
                    <a:pt x="1645622" y="1135305"/>
                    <a:pt x="1667961" y="1184947"/>
                    <a:pt x="1659025" y="1203811"/>
                  </a:cubicBezTo>
                  <a:cubicBezTo>
                    <a:pt x="1650090" y="1222675"/>
                    <a:pt x="1604419" y="1222674"/>
                    <a:pt x="1587541" y="1230617"/>
                  </a:cubicBezTo>
                  <a:cubicBezTo>
                    <a:pt x="1570663" y="1238560"/>
                    <a:pt x="1565202" y="1241539"/>
                    <a:pt x="1557756" y="1251467"/>
                  </a:cubicBezTo>
                  <a:cubicBezTo>
                    <a:pt x="1550310" y="1261395"/>
                    <a:pt x="1567188" y="1280259"/>
                    <a:pt x="1542864" y="1290187"/>
                  </a:cubicBezTo>
                  <a:cubicBezTo>
                    <a:pt x="1518540" y="1300115"/>
                    <a:pt x="1445566" y="1313023"/>
                    <a:pt x="1411810" y="1311037"/>
                  </a:cubicBezTo>
                  <a:cubicBezTo>
                    <a:pt x="1378054" y="1309051"/>
                    <a:pt x="1361672" y="1284230"/>
                    <a:pt x="1340326" y="1278273"/>
                  </a:cubicBezTo>
                  <a:cubicBezTo>
                    <a:pt x="1318980" y="1272316"/>
                    <a:pt x="1301109" y="1279266"/>
                    <a:pt x="1283734" y="1275295"/>
                  </a:cubicBezTo>
                  <a:cubicBezTo>
                    <a:pt x="1266359" y="1271324"/>
                    <a:pt x="1251963" y="1257423"/>
                    <a:pt x="1236078" y="1254445"/>
                  </a:cubicBezTo>
                  <a:cubicBezTo>
                    <a:pt x="1220193" y="1251467"/>
                    <a:pt x="1203811" y="1261892"/>
                    <a:pt x="1188422" y="1257424"/>
                  </a:cubicBezTo>
                  <a:cubicBezTo>
                    <a:pt x="1173033" y="1252956"/>
                    <a:pt x="1151191" y="1240049"/>
                    <a:pt x="1143745" y="1227639"/>
                  </a:cubicBezTo>
                  <a:cubicBezTo>
                    <a:pt x="1136299" y="1215229"/>
                    <a:pt x="1156155" y="1198846"/>
                    <a:pt x="1143745" y="1182961"/>
                  </a:cubicBezTo>
                  <a:cubicBezTo>
                    <a:pt x="1131335" y="1167076"/>
                    <a:pt x="1086160" y="1144737"/>
                    <a:pt x="1069282" y="1132327"/>
                  </a:cubicBezTo>
                  <a:cubicBezTo>
                    <a:pt x="1052404" y="1119917"/>
                    <a:pt x="1049425" y="1095096"/>
                    <a:pt x="1042475" y="1108499"/>
                  </a:cubicBezTo>
                  <a:cubicBezTo>
                    <a:pt x="1035525" y="1121902"/>
                    <a:pt x="1030065" y="1178990"/>
                    <a:pt x="1027583" y="1212746"/>
                  </a:cubicBezTo>
                  <a:cubicBezTo>
                    <a:pt x="1025101" y="1246502"/>
                    <a:pt x="1027087" y="1279763"/>
                    <a:pt x="1027583" y="1311037"/>
                  </a:cubicBezTo>
                  <a:cubicBezTo>
                    <a:pt x="1028079" y="1342311"/>
                    <a:pt x="1027086" y="1374082"/>
                    <a:pt x="1030561" y="1400392"/>
                  </a:cubicBezTo>
                  <a:cubicBezTo>
                    <a:pt x="1034036" y="1426702"/>
                    <a:pt x="1051411" y="1456984"/>
                    <a:pt x="1048432" y="1468898"/>
                  </a:cubicBezTo>
                  <a:cubicBezTo>
                    <a:pt x="1045453" y="1480812"/>
                    <a:pt x="1012690" y="1471876"/>
                    <a:pt x="1012690" y="1471876"/>
                  </a:cubicBezTo>
                  <a:lnTo>
                    <a:pt x="279979" y="1474855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spAutoFit/>
            </a:bodyPr>
            <a:lstStyle/>
            <a:p>
              <a:endParaRPr lang="de-DE"/>
            </a:p>
          </p:txBody>
        </p:sp>
        <p:sp>
          <p:nvSpPr>
            <p:cNvPr id="25688" name="Freeform 202"/>
            <p:cNvSpPr>
              <a:spLocks/>
            </p:cNvSpPr>
            <p:nvPr/>
          </p:nvSpPr>
          <p:spPr bwMode="auto">
            <a:xfrm>
              <a:off x="2260600" y="2862263"/>
              <a:ext cx="19050" cy="112712"/>
            </a:xfrm>
            <a:custGeom>
              <a:avLst/>
              <a:gdLst>
                <a:gd name="T0" fmla="*/ 0 w 32764"/>
                <a:gd name="T1" fmla="*/ 114179 h 196581"/>
                <a:gd name="T2" fmla="*/ 8650 w 32764"/>
                <a:gd name="T3" fmla="*/ 20760 h 196581"/>
                <a:gd name="T4" fmla="*/ 19030 w 32764"/>
                <a:gd name="T5" fmla="*/ 0 h 1965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2764" h="196581">
                  <a:moveTo>
                    <a:pt x="0" y="196581"/>
                  </a:moveTo>
                  <a:cubicBezTo>
                    <a:pt x="4716" y="132543"/>
                    <a:pt x="9432" y="68505"/>
                    <a:pt x="14893" y="35742"/>
                  </a:cubicBezTo>
                  <a:cubicBezTo>
                    <a:pt x="20354" y="2979"/>
                    <a:pt x="26559" y="1489"/>
                    <a:pt x="32764" y="0"/>
                  </a:cubicBezTo>
                </a:path>
              </a:pathLst>
            </a:cu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spAutoFit/>
            </a:bodyPr>
            <a:lstStyle/>
            <a:p>
              <a:endParaRPr lang="de-DE"/>
            </a:p>
          </p:txBody>
        </p:sp>
        <p:sp>
          <p:nvSpPr>
            <p:cNvPr id="25689" name="Freeform 203"/>
            <p:cNvSpPr>
              <a:spLocks/>
            </p:cNvSpPr>
            <p:nvPr/>
          </p:nvSpPr>
          <p:spPr bwMode="auto">
            <a:xfrm>
              <a:off x="2286000" y="2924175"/>
              <a:ext cx="28575" cy="69850"/>
            </a:xfrm>
            <a:custGeom>
              <a:avLst/>
              <a:gdLst>
                <a:gd name="T0" fmla="*/ 0 w 49642"/>
                <a:gd name="T1" fmla="*/ 70930 h 122119"/>
                <a:gd name="T2" fmla="*/ 24220 w 49642"/>
                <a:gd name="T3" fmla="*/ 17300 h 122119"/>
                <a:gd name="T4" fmla="*/ 27679 w 49642"/>
                <a:gd name="T5" fmla="*/ 0 h 1221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9642" h="122119">
                  <a:moveTo>
                    <a:pt x="0" y="122119"/>
                  </a:moveTo>
                  <a:cubicBezTo>
                    <a:pt x="16878" y="86128"/>
                    <a:pt x="33756" y="50138"/>
                    <a:pt x="41699" y="29785"/>
                  </a:cubicBezTo>
                  <a:cubicBezTo>
                    <a:pt x="49642" y="9432"/>
                    <a:pt x="48649" y="4716"/>
                    <a:pt x="47656" y="0"/>
                  </a:cubicBezTo>
                </a:path>
              </a:pathLst>
            </a:cu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spAutoFit/>
            </a:bodyPr>
            <a:lstStyle/>
            <a:p>
              <a:endParaRPr lang="de-DE"/>
            </a:p>
          </p:txBody>
        </p:sp>
        <p:sp>
          <p:nvSpPr>
            <p:cNvPr id="25690" name="Freeform 204"/>
            <p:cNvSpPr>
              <a:spLocks/>
            </p:cNvSpPr>
            <p:nvPr/>
          </p:nvSpPr>
          <p:spPr bwMode="auto">
            <a:xfrm>
              <a:off x="2314575" y="2952750"/>
              <a:ext cx="66675" cy="63500"/>
            </a:xfrm>
            <a:custGeom>
              <a:avLst/>
              <a:gdLst>
                <a:gd name="T0" fmla="*/ 0 w 113679"/>
                <a:gd name="T1" fmla="*/ 61991 h 106730"/>
                <a:gd name="T2" fmla="*/ 41519 w 113679"/>
                <a:gd name="T3" fmla="*/ 10092 h 106730"/>
                <a:gd name="T4" fmla="*/ 62279 w 113679"/>
                <a:gd name="T5" fmla="*/ 1442 h 106730"/>
                <a:gd name="T6" fmla="*/ 64009 w 113679"/>
                <a:gd name="T7" fmla="*/ 1442 h 10673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3679" h="106730">
                  <a:moveTo>
                    <a:pt x="0" y="106730"/>
                  </a:moveTo>
                  <a:cubicBezTo>
                    <a:pt x="26806" y="70740"/>
                    <a:pt x="53613" y="34750"/>
                    <a:pt x="71484" y="17375"/>
                  </a:cubicBezTo>
                  <a:cubicBezTo>
                    <a:pt x="89355" y="0"/>
                    <a:pt x="100773" y="4964"/>
                    <a:pt x="107226" y="2482"/>
                  </a:cubicBezTo>
                  <a:cubicBezTo>
                    <a:pt x="113679" y="0"/>
                    <a:pt x="111941" y="1241"/>
                    <a:pt x="110204" y="2482"/>
                  </a:cubicBezTo>
                </a:path>
              </a:pathLst>
            </a:cu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spAutoFit/>
            </a:bodyPr>
            <a:lstStyle/>
            <a:p>
              <a:endParaRPr lang="de-DE"/>
            </a:p>
          </p:txBody>
        </p:sp>
        <p:sp>
          <p:nvSpPr>
            <p:cNvPr id="25691" name="Freeform 205"/>
            <p:cNvSpPr>
              <a:spLocks/>
            </p:cNvSpPr>
            <p:nvPr/>
          </p:nvSpPr>
          <p:spPr bwMode="auto">
            <a:xfrm>
              <a:off x="2373313" y="2984500"/>
              <a:ext cx="179387" cy="98425"/>
            </a:xfrm>
            <a:custGeom>
              <a:avLst/>
              <a:gdLst>
                <a:gd name="T0" fmla="*/ 178476 w 307281"/>
                <a:gd name="T1" fmla="*/ 84769 h 169774"/>
                <a:gd name="T2" fmla="*/ 138687 w 307281"/>
                <a:gd name="T3" fmla="*/ 89959 h 169774"/>
                <a:gd name="T4" fmla="*/ 97167 w 307281"/>
                <a:gd name="T5" fmla="*/ 89959 h 169774"/>
                <a:gd name="T6" fmla="*/ 74677 w 307281"/>
                <a:gd name="T7" fmla="*/ 84769 h 169774"/>
                <a:gd name="T8" fmla="*/ 69487 w 307281"/>
                <a:gd name="T9" fmla="*/ 77849 h 169774"/>
                <a:gd name="T10" fmla="*/ 38348 w 307281"/>
                <a:gd name="T11" fmla="*/ 77849 h 169774"/>
                <a:gd name="T12" fmla="*/ 14128 w 307281"/>
                <a:gd name="T13" fmla="*/ 95149 h 169774"/>
                <a:gd name="T14" fmla="*/ 7208 w 307281"/>
                <a:gd name="T15" fmla="*/ 57089 h 169774"/>
                <a:gd name="T16" fmla="*/ 57377 w 307281"/>
                <a:gd name="T17" fmla="*/ 41520 h 169774"/>
                <a:gd name="T18" fmla="*/ 88517 w 307281"/>
                <a:gd name="T19" fmla="*/ 34600 h 169774"/>
                <a:gd name="T20" fmla="*/ 121387 w 307281"/>
                <a:gd name="T21" fmla="*/ 0 h 1697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07281" h="169774">
                  <a:moveTo>
                    <a:pt x="307281" y="145946"/>
                  </a:moveTo>
                  <a:cubicBezTo>
                    <a:pt x="284694" y="149669"/>
                    <a:pt x="262107" y="153393"/>
                    <a:pt x="238776" y="154882"/>
                  </a:cubicBezTo>
                  <a:cubicBezTo>
                    <a:pt x="215445" y="156371"/>
                    <a:pt x="185659" y="156371"/>
                    <a:pt x="167292" y="154882"/>
                  </a:cubicBezTo>
                  <a:cubicBezTo>
                    <a:pt x="148925" y="153393"/>
                    <a:pt x="136513" y="149421"/>
                    <a:pt x="128571" y="145946"/>
                  </a:cubicBezTo>
                  <a:cubicBezTo>
                    <a:pt x="120629" y="142471"/>
                    <a:pt x="130061" y="136018"/>
                    <a:pt x="119636" y="134032"/>
                  </a:cubicBezTo>
                  <a:cubicBezTo>
                    <a:pt x="109211" y="132046"/>
                    <a:pt x="81908" y="129068"/>
                    <a:pt x="66023" y="134032"/>
                  </a:cubicBezTo>
                  <a:cubicBezTo>
                    <a:pt x="50138" y="138996"/>
                    <a:pt x="33260" y="169774"/>
                    <a:pt x="24324" y="163817"/>
                  </a:cubicBezTo>
                  <a:cubicBezTo>
                    <a:pt x="15388" y="157860"/>
                    <a:pt x="0" y="113679"/>
                    <a:pt x="12410" y="98290"/>
                  </a:cubicBezTo>
                  <a:cubicBezTo>
                    <a:pt x="24820" y="82901"/>
                    <a:pt x="75455" y="77937"/>
                    <a:pt x="98786" y="71484"/>
                  </a:cubicBezTo>
                  <a:cubicBezTo>
                    <a:pt x="122117" y="65031"/>
                    <a:pt x="134032" y="71484"/>
                    <a:pt x="152399" y="59570"/>
                  </a:cubicBezTo>
                  <a:cubicBezTo>
                    <a:pt x="170766" y="47656"/>
                    <a:pt x="195091" y="10921"/>
                    <a:pt x="208991" y="0"/>
                  </a:cubicBezTo>
                </a:path>
              </a:pathLst>
            </a:cu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spAutoFit/>
            </a:bodyPr>
            <a:lstStyle/>
            <a:p>
              <a:endParaRPr lang="de-DE"/>
            </a:p>
          </p:txBody>
        </p:sp>
        <p:sp>
          <p:nvSpPr>
            <p:cNvPr id="25692" name="Freeform 206"/>
            <p:cNvSpPr>
              <a:spLocks/>
            </p:cNvSpPr>
            <p:nvPr/>
          </p:nvSpPr>
          <p:spPr bwMode="auto">
            <a:xfrm>
              <a:off x="2544763" y="2955925"/>
              <a:ext cx="30162" cy="28575"/>
            </a:xfrm>
            <a:custGeom>
              <a:avLst/>
              <a:gdLst>
                <a:gd name="T0" fmla="*/ 29410 w 50635"/>
                <a:gd name="T1" fmla="*/ 0 h 47656"/>
                <a:gd name="T2" fmla="*/ 6920 w 50635"/>
                <a:gd name="T3" fmla="*/ 19030 h 47656"/>
                <a:gd name="T4" fmla="*/ 0 w 50635"/>
                <a:gd name="T5" fmla="*/ 27680 h 476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0635" h="47656">
                  <a:moveTo>
                    <a:pt x="50635" y="0"/>
                  </a:moveTo>
                  <a:cubicBezTo>
                    <a:pt x="35494" y="12410"/>
                    <a:pt x="20353" y="24820"/>
                    <a:pt x="11914" y="32763"/>
                  </a:cubicBezTo>
                  <a:cubicBezTo>
                    <a:pt x="3475" y="40706"/>
                    <a:pt x="1737" y="44181"/>
                    <a:pt x="0" y="47656"/>
                  </a:cubicBezTo>
                </a:path>
              </a:pathLst>
            </a:cu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spAutoFit/>
            </a:bodyPr>
            <a:lstStyle/>
            <a:p>
              <a:endParaRPr lang="de-DE"/>
            </a:p>
          </p:txBody>
        </p:sp>
        <p:sp>
          <p:nvSpPr>
            <p:cNvPr id="25693" name="Freeform 207"/>
            <p:cNvSpPr>
              <a:spLocks/>
            </p:cNvSpPr>
            <p:nvPr/>
          </p:nvSpPr>
          <p:spPr bwMode="auto">
            <a:xfrm>
              <a:off x="2508250" y="3011488"/>
              <a:ext cx="69850" cy="36512"/>
            </a:xfrm>
            <a:custGeom>
              <a:avLst/>
              <a:gdLst>
                <a:gd name="T0" fmla="*/ 70064 w 120629"/>
                <a:gd name="T1" fmla="*/ 19895 h 64038"/>
                <a:gd name="T2" fmla="*/ 38924 w 120629"/>
                <a:gd name="T3" fmla="*/ 37195 h 64038"/>
                <a:gd name="T4" fmla="*/ 4325 w 120629"/>
                <a:gd name="T5" fmla="*/ 19895 h 64038"/>
                <a:gd name="T6" fmla="*/ 12974 w 120629"/>
                <a:gd name="T7" fmla="*/ 2595 h 64038"/>
                <a:gd name="T8" fmla="*/ 35464 w 120629"/>
                <a:gd name="T9" fmla="*/ 4325 h 640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629" h="64038">
                  <a:moveTo>
                    <a:pt x="120629" y="34253"/>
                  </a:moveTo>
                  <a:cubicBezTo>
                    <a:pt x="103254" y="49145"/>
                    <a:pt x="85880" y="64038"/>
                    <a:pt x="67016" y="64038"/>
                  </a:cubicBezTo>
                  <a:cubicBezTo>
                    <a:pt x="48152" y="64038"/>
                    <a:pt x="14892" y="44181"/>
                    <a:pt x="7446" y="34253"/>
                  </a:cubicBezTo>
                  <a:cubicBezTo>
                    <a:pt x="0" y="24325"/>
                    <a:pt x="13403" y="8936"/>
                    <a:pt x="22338" y="4468"/>
                  </a:cubicBezTo>
                  <a:cubicBezTo>
                    <a:pt x="31273" y="0"/>
                    <a:pt x="46166" y="3723"/>
                    <a:pt x="61059" y="7447"/>
                  </a:cubicBezTo>
                </a:path>
              </a:pathLst>
            </a:cu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spAutoFit/>
            </a:bodyPr>
            <a:lstStyle/>
            <a:p>
              <a:endParaRPr lang="de-DE"/>
            </a:p>
          </p:txBody>
        </p:sp>
        <p:sp>
          <p:nvSpPr>
            <p:cNvPr id="25694" name="Freeform 208"/>
            <p:cNvSpPr>
              <a:spLocks/>
            </p:cNvSpPr>
            <p:nvPr/>
          </p:nvSpPr>
          <p:spPr bwMode="auto">
            <a:xfrm>
              <a:off x="2576513" y="2984500"/>
              <a:ext cx="1587" cy="46038"/>
            </a:xfrm>
            <a:custGeom>
              <a:avLst/>
              <a:gdLst>
                <a:gd name="T0" fmla="*/ 0 w 2979"/>
                <a:gd name="T1" fmla="*/ 0 h 80419"/>
                <a:gd name="T2" fmla="*/ 1730 w 2979"/>
                <a:gd name="T3" fmla="*/ 46709 h 8041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979" h="80419">
                  <a:moveTo>
                    <a:pt x="0" y="0"/>
                  </a:moveTo>
                  <a:lnTo>
                    <a:pt x="2979" y="80419"/>
                  </a:lnTo>
                </a:path>
              </a:pathLst>
            </a:cu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spAutoFit/>
            </a:bodyPr>
            <a:lstStyle/>
            <a:p>
              <a:endParaRPr lang="de-DE"/>
            </a:p>
          </p:txBody>
        </p:sp>
        <p:sp>
          <p:nvSpPr>
            <p:cNvPr id="25695" name="Freeform 209"/>
            <p:cNvSpPr>
              <a:spLocks/>
            </p:cNvSpPr>
            <p:nvPr/>
          </p:nvSpPr>
          <p:spPr bwMode="auto">
            <a:xfrm>
              <a:off x="2587625" y="2986088"/>
              <a:ext cx="14288" cy="44450"/>
            </a:xfrm>
            <a:custGeom>
              <a:avLst/>
              <a:gdLst>
                <a:gd name="T0" fmla="*/ 0 w 26807"/>
                <a:gd name="T1" fmla="*/ 0 h 77441"/>
                <a:gd name="T2" fmla="*/ 15570 w 26807"/>
                <a:gd name="T3" fmla="*/ 44980 h 7744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807" h="77441">
                  <a:moveTo>
                    <a:pt x="0" y="0"/>
                  </a:moveTo>
                  <a:cubicBezTo>
                    <a:pt x="10177" y="31522"/>
                    <a:pt x="20354" y="63045"/>
                    <a:pt x="26807" y="77441"/>
                  </a:cubicBezTo>
                </a:path>
              </a:pathLst>
            </a:cu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spAutoFit/>
            </a:bodyPr>
            <a:lstStyle/>
            <a:p>
              <a:endParaRPr lang="de-DE"/>
            </a:p>
          </p:txBody>
        </p:sp>
        <p:sp>
          <p:nvSpPr>
            <p:cNvPr id="25696" name="Freeform 211"/>
            <p:cNvSpPr>
              <a:spLocks/>
            </p:cNvSpPr>
            <p:nvPr/>
          </p:nvSpPr>
          <p:spPr bwMode="auto">
            <a:xfrm>
              <a:off x="1820863" y="2846388"/>
              <a:ext cx="57150" cy="273050"/>
            </a:xfrm>
            <a:custGeom>
              <a:avLst/>
              <a:gdLst>
                <a:gd name="T0" fmla="*/ 0 w 100013"/>
                <a:gd name="T1" fmla="*/ 272468 h 469106"/>
                <a:gd name="T2" fmla="*/ 17980 w 100013"/>
                <a:gd name="T3" fmla="*/ 123095 h 469106"/>
                <a:gd name="T4" fmla="*/ 58090 w 100013"/>
                <a:gd name="T5" fmla="*/ 0 h 469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0013" h="469106">
                  <a:moveTo>
                    <a:pt x="0" y="469106"/>
                  </a:moveTo>
                  <a:cubicBezTo>
                    <a:pt x="7143" y="379610"/>
                    <a:pt x="14287" y="290115"/>
                    <a:pt x="30956" y="211931"/>
                  </a:cubicBezTo>
                  <a:cubicBezTo>
                    <a:pt x="47625" y="133747"/>
                    <a:pt x="100013" y="0"/>
                    <a:pt x="100013" y="0"/>
                  </a:cubicBezTo>
                </a:path>
              </a:pathLst>
            </a:cu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spAutoFit/>
            </a:bodyPr>
            <a:lstStyle/>
            <a:p>
              <a:endParaRPr lang="de-DE"/>
            </a:p>
          </p:txBody>
        </p:sp>
        <p:sp>
          <p:nvSpPr>
            <p:cNvPr id="25697" name="Freeform 192"/>
            <p:cNvSpPr>
              <a:spLocks/>
            </p:cNvSpPr>
            <p:nvPr/>
          </p:nvSpPr>
          <p:spPr bwMode="auto">
            <a:xfrm rot="159052">
              <a:off x="2071688" y="2667555"/>
              <a:ext cx="73025" cy="508000"/>
            </a:xfrm>
            <a:custGeom>
              <a:avLst/>
              <a:gdLst>
                <a:gd name="T0" fmla="*/ 1495760314 w 123"/>
                <a:gd name="T1" fmla="*/ 2147483647 h 855"/>
                <a:gd name="T2" fmla="*/ 2147483647 w 123"/>
                <a:gd name="T3" fmla="*/ 2147483647 h 855"/>
                <a:gd name="T4" fmla="*/ 2147483647 w 123"/>
                <a:gd name="T5" fmla="*/ 2147483647 h 855"/>
                <a:gd name="T6" fmla="*/ 2147483647 w 123"/>
                <a:gd name="T7" fmla="*/ 2147483647 h 855"/>
                <a:gd name="T8" fmla="*/ 2147483647 w 123"/>
                <a:gd name="T9" fmla="*/ 2147483647 h 855"/>
                <a:gd name="T10" fmla="*/ 2147483647 w 123"/>
                <a:gd name="T11" fmla="*/ 2147483647 h 855"/>
                <a:gd name="T12" fmla="*/ 2147483647 w 123"/>
                <a:gd name="T13" fmla="*/ 2147483647 h 855"/>
                <a:gd name="T14" fmla="*/ 2147483647 w 123"/>
                <a:gd name="T15" fmla="*/ 2147483647 h 855"/>
                <a:gd name="T16" fmla="*/ 2147483647 w 123"/>
                <a:gd name="T17" fmla="*/ 2147483647 h 855"/>
                <a:gd name="T18" fmla="*/ 2147483647 w 123"/>
                <a:gd name="T19" fmla="*/ 2147483647 h 855"/>
                <a:gd name="T20" fmla="*/ 2147483647 w 123"/>
                <a:gd name="T21" fmla="*/ 2147483647 h 855"/>
                <a:gd name="T22" fmla="*/ 2147483647 w 123"/>
                <a:gd name="T23" fmla="*/ 2147483647 h 855"/>
                <a:gd name="T24" fmla="*/ 2147483647 w 123"/>
                <a:gd name="T25" fmla="*/ 2147483647 h 855"/>
                <a:gd name="T26" fmla="*/ 2147483647 w 123"/>
                <a:gd name="T27" fmla="*/ 2147483647 h 855"/>
                <a:gd name="T28" fmla="*/ 1495760314 w 123"/>
                <a:gd name="T29" fmla="*/ 2147483647 h 85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3"/>
                <a:gd name="T46" fmla="*/ 0 h 855"/>
                <a:gd name="T47" fmla="*/ 123 w 123"/>
                <a:gd name="T48" fmla="*/ 855 h 85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3" h="855">
                  <a:moveTo>
                    <a:pt x="1" y="10"/>
                  </a:moveTo>
                  <a:cubicBezTo>
                    <a:pt x="0" y="12"/>
                    <a:pt x="10" y="20"/>
                    <a:pt x="12" y="28"/>
                  </a:cubicBezTo>
                  <a:cubicBezTo>
                    <a:pt x="15" y="36"/>
                    <a:pt x="7" y="0"/>
                    <a:pt x="15" y="56"/>
                  </a:cubicBezTo>
                  <a:cubicBezTo>
                    <a:pt x="23" y="112"/>
                    <a:pt x="54" y="269"/>
                    <a:pt x="61" y="365"/>
                  </a:cubicBezTo>
                  <a:cubicBezTo>
                    <a:pt x="68" y="461"/>
                    <a:pt x="59" y="559"/>
                    <a:pt x="58" y="634"/>
                  </a:cubicBezTo>
                  <a:cubicBezTo>
                    <a:pt x="57" y="709"/>
                    <a:pt x="46" y="782"/>
                    <a:pt x="53" y="816"/>
                  </a:cubicBezTo>
                  <a:cubicBezTo>
                    <a:pt x="60" y="850"/>
                    <a:pt x="90" y="855"/>
                    <a:pt x="101" y="840"/>
                  </a:cubicBezTo>
                  <a:cubicBezTo>
                    <a:pt x="112" y="825"/>
                    <a:pt x="117" y="774"/>
                    <a:pt x="120" y="725"/>
                  </a:cubicBezTo>
                  <a:cubicBezTo>
                    <a:pt x="123" y="676"/>
                    <a:pt x="122" y="612"/>
                    <a:pt x="120" y="548"/>
                  </a:cubicBezTo>
                  <a:cubicBezTo>
                    <a:pt x="118" y="484"/>
                    <a:pt x="114" y="409"/>
                    <a:pt x="106" y="342"/>
                  </a:cubicBezTo>
                  <a:cubicBezTo>
                    <a:pt x="98" y="275"/>
                    <a:pt x="80" y="192"/>
                    <a:pt x="70" y="143"/>
                  </a:cubicBezTo>
                  <a:cubicBezTo>
                    <a:pt x="60" y="94"/>
                    <a:pt x="55" y="66"/>
                    <a:pt x="49" y="46"/>
                  </a:cubicBezTo>
                  <a:cubicBezTo>
                    <a:pt x="42" y="25"/>
                    <a:pt x="36" y="25"/>
                    <a:pt x="32" y="20"/>
                  </a:cubicBezTo>
                  <a:cubicBezTo>
                    <a:pt x="27" y="15"/>
                    <a:pt x="25" y="17"/>
                    <a:pt x="20" y="15"/>
                  </a:cubicBezTo>
                  <a:cubicBezTo>
                    <a:pt x="15" y="14"/>
                    <a:pt x="2" y="7"/>
                    <a:pt x="1" y="10"/>
                  </a:cubicBezTo>
                  <a:close/>
                </a:path>
              </a:pathLst>
            </a:custGeom>
            <a:solidFill>
              <a:srgbClr val="EAF9CB"/>
            </a:solid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spAutoFit/>
            </a:bodyPr>
            <a:lstStyle/>
            <a:p>
              <a:endParaRPr lang="de-DE"/>
            </a:p>
          </p:txBody>
        </p:sp>
        <p:sp>
          <p:nvSpPr>
            <p:cNvPr id="25698" name="AutoShape 12"/>
            <p:cNvSpPr>
              <a:spLocks noChangeArrowheads="1"/>
            </p:cNvSpPr>
            <p:nvPr/>
          </p:nvSpPr>
          <p:spPr bwMode="auto">
            <a:xfrm>
              <a:off x="2101850" y="2841625"/>
              <a:ext cx="46038" cy="46038"/>
            </a:xfrm>
            <a:prstGeom prst="roundRect">
              <a:avLst>
                <a:gd name="adj" fmla="val 11333"/>
              </a:avLst>
            </a:prstGeom>
            <a:solidFill>
              <a:srgbClr val="C3EE6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 sz="2800" b="0">
                <a:solidFill>
                  <a:srgbClr val="DDDDDD"/>
                </a:solidFill>
                <a:cs typeface="Arial" charset="0"/>
              </a:endParaRPr>
            </a:p>
          </p:txBody>
        </p:sp>
        <p:sp>
          <p:nvSpPr>
            <p:cNvPr id="25702" name="Freeform 117"/>
            <p:cNvSpPr>
              <a:spLocks/>
            </p:cNvSpPr>
            <p:nvPr/>
          </p:nvSpPr>
          <p:spPr bwMode="auto">
            <a:xfrm>
              <a:off x="1951038" y="2576124"/>
              <a:ext cx="141287" cy="106362"/>
            </a:xfrm>
            <a:custGeom>
              <a:avLst/>
              <a:gdLst>
                <a:gd name="T0" fmla="*/ 0 w 178"/>
                <a:gd name="T1" fmla="*/ 2147483647 h 135"/>
                <a:gd name="T2" fmla="*/ 2147483647 w 178"/>
                <a:gd name="T3" fmla="*/ 2147483647 h 135"/>
                <a:gd name="T4" fmla="*/ 2147483647 w 178"/>
                <a:gd name="T5" fmla="*/ 2147483647 h 135"/>
                <a:gd name="T6" fmla="*/ 2147483647 w 178"/>
                <a:gd name="T7" fmla="*/ 0 h 135"/>
                <a:gd name="T8" fmla="*/ 0 w 178"/>
                <a:gd name="T9" fmla="*/ 2147483647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8"/>
                <a:gd name="T16" fmla="*/ 0 h 135"/>
                <a:gd name="T17" fmla="*/ 178 w 178"/>
                <a:gd name="T18" fmla="*/ 135 h 1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8" h="135">
                  <a:moveTo>
                    <a:pt x="0" y="82"/>
                  </a:moveTo>
                  <a:lnTo>
                    <a:pt x="163" y="135"/>
                  </a:lnTo>
                  <a:lnTo>
                    <a:pt x="178" y="92"/>
                  </a:lnTo>
                  <a:lnTo>
                    <a:pt x="48" y="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703" name="Freeform 118"/>
            <p:cNvSpPr>
              <a:spLocks/>
            </p:cNvSpPr>
            <p:nvPr/>
          </p:nvSpPr>
          <p:spPr bwMode="auto">
            <a:xfrm>
              <a:off x="2112689" y="2639554"/>
              <a:ext cx="69589" cy="51582"/>
            </a:xfrm>
            <a:custGeom>
              <a:avLst/>
              <a:gdLst>
                <a:gd name="T0" fmla="*/ 0 w 82"/>
                <a:gd name="T1" fmla="*/ 2147483647 h 64"/>
                <a:gd name="T2" fmla="*/ 500258443 w 82"/>
                <a:gd name="T3" fmla="*/ 2147483647 h 64"/>
                <a:gd name="T4" fmla="*/ 2147483647 w 82"/>
                <a:gd name="T5" fmla="*/ 2147483647 h 64"/>
                <a:gd name="T6" fmla="*/ 2147483647 w 82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"/>
                <a:gd name="T13" fmla="*/ 0 h 64"/>
                <a:gd name="T14" fmla="*/ 82 w 82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" h="64">
                  <a:moveTo>
                    <a:pt x="0" y="30"/>
                  </a:moveTo>
                  <a:lnTo>
                    <a:pt x="1" y="64"/>
                  </a:lnTo>
                  <a:lnTo>
                    <a:pt x="82" y="35"/>
                  </a:lnTo>
                  <a:lnTo>
                    <a:pt x="51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5" name="Freeform 118"/>
            <p:cNvSpPr>
              <a:spLocks/>
            </p:cNvSpPr>
            <p:nvPr/>
          </p:nvSpPr>
          <p:spPr bwMode="auto">
            <a:xfrm>
              <a:off x="2115356" y="2639554"/>
              <a:ext cx="42339" cy="25949"/>
            </a:xfrm>
            <a:custGeom>
              <a:avLst/>
              <a:gdLst>
                <a:gd name="T0" fmla="*/ 0 w 82"/>
                <a:gd name="T1" fmla="*/ 2147483647 h 64"/>
                <a:gd name="T2" fmla="*/ 500258443 w 82"/>
                <a:gd name="T3" fmla="*/ 2147483647 h 64"/>
                <a:gd name="T4" fmla="*/ 2147483647 w 82"/>
                <a:gd name="T5" fmla="*/ 2147483647 h 64"/>
                <a:gd name="T6" fmla="*/ 2147483647 w 82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"/>
                <a:gd name="T13" fmla="*/ 0 h 64"/>
                <a:gd name="T14" fmla="*/ 82 w 82"/>
                <a:gd name="T15" fmla="*/ 64 h 64"/>
                <a:gd name="connsiteX0" fmla="*/ 0 w 9878"/>
                <a:gd name="connsiteY0" fmla="*/ 10000 h 10000"/>
                <a:gd name="connsiteX1" fmla="*/ 9878 w 9878"/>
                <a:gd name="connsiteY1" fmla="*/ 5469 h 10000"/>
                <a:gd name="connsiteX2" fmla="*/ 6098 w 9878"/>
                <a:gd name="connsiteY2" fmla="*/ 0 h 10000"/>
                <a:gd name="connsiteX0" fmla="*/ 0 w 10000"/>
                <a:gd name="connsiteY0" fmla="*/ 4531 h 4531"/>
                <a:gd name="connsiteX1" fmla="*/ 10000 w 10000"/>
                <a:gd name="connsiteY1" fmla="*/ 0 h 4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4531">
                  <a:moveTo>
                    <a:pt x="0" y="4531"/>
                  </a:moveTo>
                  <a:lnTo>
                    <a:pt x="10000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54" name="Rectangle 53"/>
          <p:cNvSpPr/>
          <p:nvPr/>
        </p:nvSpPr>
        <p:spPr>
          <a:xfrm>
            <a:off x="533400" y="3657600"/>
            <a:ext cx="1752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2599267" y="6112933"/>
            <a:ext cx="1752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715000" y="4775199"/>
            <a:ext cx="1752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3657600" cy="4876799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en-US" dirty="0" smtClean="0"/>
              <a:t>the main question:</a:t>
            </a:r>
          </a:p>
          <a:p>
            <a:pPr marL="0" indent="0">
              <a:spcBef>
                <a:spcPts val="0"/>
              </a:spcBef>
            </a:pPr>
            <a:r>
              <a:rPr lang="en-US" dirty="0" smtClean="0"/>
              <a:t>can people</a:t>
            </a:r>
          </a:p>
          <a:p>
            <a:pPr marL="0" indent="0">
              <a:spcBef>
                <a:spcPts val="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interact spatially </a:t>
            </a:r>
          </a:p>
          <a:p>
            <a:pPr marL="0" indent="0">
              <a:spcBef>
                <a:spcPts val="0"/>
              </a:spcBef>
            </a:pPr>
            <a:r>
              <a:rPr lang="en-US" dirty="0" smtClean="0"/>
              <a:t>with something they cannot see?</a:t>
            </a:r>
          </a:p>
          <a:p>
            <a:pPr marL="0" indent="0"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6" name="Freeform 119"/>
          <p:cNvSpPr>
            <a:spLocks/>
          </p:cNvSpPr>
          <p:nvPr/>
        </p:nvSpPr>
        <p:spPr bwMode="auto">
          <a:xfrm flipV="1">
            <a:off x="7622310" y="1756385"/>
            <a:ext cx="531091" cy="453417"/>
          </a:xfrm>
          <a:custGeom>
            <a:avLst/>
            <a:gdLst>
              <a:gd name="T0" fmla="*/ 121099 w 327546"/>
              <a:gd name="T1" fmla="*/ 2301 h 327547"/>
              <a:gd name="T2" fmla="*/ 2523 w 327546"/>
              <a:gd name="T3" fmla="*/ 0 h 327547"/>
              <a:gd name="T4" fmla="*/ 0 w 327546"/>
              <a:gd name="T5" fmla="*/ 110458 h 327547"/>
              <a:gd name="T6" fmla="*/ 10092 w 327546"/>
              <a:gd name="T7" fmla="*/ 110458 h 327547"/>
              <a:gd name="T8" fmla="*/ 0 60000 65536"/>
              <a:gd name="T9" fmla="*/ 0 60000 65536"/>
              <a:gd name="T10" fmla="*/ 0 60000 65536"/>
              <a:gd name="T11" fmla="*/ 0 60000 65536"/>
              <a:gd name="T12" fmla="*/ 0 w 327546"/>
              <a:gd name="T13" fmla="*/ 0 h 327547"/>
              <a:gd name="T14" fmla="*/ 327546 w 327546"/>
              <a:gd name="T15" fmla="*/ 327547 h 32754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7546" h="327547">
                <a:moveTo>
                  <a:pt x="327546" y="6824"/>
                </a:moveTo>
                <a:lnTo>
                  <a:pt x="6824" y="0"/>
                </a:lnTo>
                <a:lnTo>
                  <a:pt x="0" y="327547"/>
                </a:lnTo>
                <a:lnTo>
                  <a:pt x="27296" y="327547"/>
                </a:lnTo>
              </a:path>
            </a:pathLst>
          </a:custGeom>
          <a:noFill/>
          <a:ln w="793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spAutoFit/>
          </a:bodyPr>
          <a:lstStyle/>
          <a:p>
            <a:endParaRPr lang="de-DE"/>
          </a:p>
        </p:txBody>
      </p:sp>
      <p:pic>
        <p:nvPicPr>
          <p:cNvPr id="14" name="Picture 6" descr="\\FS3\projekte$\Baudisch\Projects\Imaginary Interfaces\Paper\StudyPhotos\IMG_8760.JPG"/>
          <p:cNvPicPr>
            <a:picLocks noChangeAspect="1" noChangeArrowheads="1"/>
          </p:cNvPicPr>
          <p:nvPr/>
        </p:nvPicPr>
        <p:blipFill>
          <a:blip r:embed="rId2"/>
          <a:srcRect t="24043" b="9722"/>
          <a:stretch>
            <a:fillRect/>
          </a:stretch>
        </p:blipFill>
        <p:spPr bwMode="auto">
          <a:xfrm>
            <a:off x="3929826" y="1676400"/>
            <a:ext cx="521417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Can people use this?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when using a touch screen users go to a target they </a:t>
            </a:r>
            <a:r>
              <a:rPr lang="en-US" b="1" dirty="0" smtClean="0">
                <a:solidFill>
                  <a:srgbClr val="FF0000"/>
                </a:solidFill>
              </a:rPr>
              <a:t>see</a:t>
            </a:r>
          </a:p>
          <a:p>
            <a:endParaRPr lang="en-US" dirty="0" smtClean="0"/>
          </a:p>
          <a:p>
            <a:r>
              <a:rPr lang="en-US" dirty="0" smtClean="0"/>
              <a:t>when using imaginary interface users need to go to a target they </a:t>
            </a:r>
            <a:r>
              <a:rPr lang="en-US" b="1" dirty="0" smtClean="0">
                <a:solidFill>
                  <a:srgbClr val="FF0000"/>
                </a:solidFill>
              </a:rPr>
              <a:t>remember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pPr marL="514350" indent="-514350">
              <a:buAutoNum type="arabicParenR"/>
            </a:pPr>
            <a:endParaRPr lang="en-US" dirty="0" smtClean="0"/>
          </a:p>
          <a:p>
            <a:endParaRPr lang="en-US" b="1" dirty="0" smtClean="0">
              <a:solidFill>
                <a:srgbClr val="FF0000"/>
              </a:solidFill>
            </a:endParaRPr>
          </a:p>
          <a:p>
            <a:endParaRPr lang="en-US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Can people use this?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686800" cy="4525963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operate imaginary interfaces, users</a:t>
            </a:r>
          </a:p>
          <a:p>
            <a:pPr marL="514350" indent="-514350">
              <a:buAutoNum type="arabicPeriod"/>
            </a:pPr>
            <a:r>
              <a:rPr lang="en-US" dirty="0" smtClean="0"/>
              <a:t>create a drawing, then extend &amp; annotate</a:t>
            </a:r>
          </a:p>
          <a:p>
            <a:pPr marL="514350" indent="-514350">
              <a:buAutoNum type="arabicPeriod"/>
            </a:pPr>
            <a:r>
              <a:rPr lang="en-US" dirty="0" smtClean="0"/>
              <a:t>draw a GUI, interact with it    –or–</a:t>
            </a:r>
          </a:p>
          <a:p>
            <a:pPr marL="514350" indent="-514350">
              <a:buAutoNum type="arabicPeriod"/>
            </a:pPr>
            <a:r>
              <a:rPr lang="en-US" dirty="0" smtClean="0"/>
              <a:t>operate a GUI used on touch screen earlier</a:t>
            </a:r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endParaRPr lang="en-US" dirty="0" smtClean="0"/>
          </a:p>
          <a:p>
            <a:r>
              <a:rPr lang="en-US" dirty="0" smtClean="0"/>
              <a:t>all of these require them to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revisit a location</a:t>
            </a:r>
          </a:p>
          <a:p>
            <a:endParaRPr lang="en-US" dirty="0" smtClean="0"/>
          </a:p>
          <a:p>
            <a:pPr marL="514350" indent="-514350">
              <a:buAutoNum type="arabicPeriod"/>
            </a:pPr>
            <a:endParaRPr 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Can people use this?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62049680_0e5e2c13af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699" y="-102748"/>
            <a:ext cx="9363099" cy="7036948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13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rgbClr val="FFE6DE"/>
                </a:solidFill>
              </a:rPr>
              <a:t>Spatial Interaction</a:t>
            </a:r>
            <a:endParaRPr lang="en-US" dirty="0">
              <a:solidFill>
                <a:srgbClr val="FFE6D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5334000"/>
            <a:ext cx="4114800" cy="990600"/>
          </a:xfrm>
        </p:spPr>
        <p:txBody>
          <a:bodyPr/>
          <a:lstStyle/>
          <a:p>
            <a:r>
              <a:rPr lang="en-US" dirty="0" smtClean="0">
                <a:solidFill>
                  <a:srgbClr val="FFE6DE"/>
                </a:solidFill>
              </a:rPr>
              <a:t>reach for a coffee cup</a:t>
            </a:r>
            <a:endParaRPr lang="en-US" dirty="0">
              <a:solidFill>
                <a:srgbClr val="FFE6D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our main hypothesis:</a:t>
            </a:r>
            <a:br>
              <a:rPr lang="en-US" dirty="0" smtClean="0"/>
            </a:br>
            <a:r>
              <a:rPr lang="en-US" dirty="0" smtClean="0">
                <a:solidFill>
                  <a:srgbClr val="543328"/>
                </a:solidFill>
              </a:rPr>
              <a:t>users are able to </a:t>
            </a:r>
            <a:r>
              <a:rPr lang="en-US" b="1" dirty="0" smtClean="0">
                <a:solidFill>
                  <a:srgbClr val="FF0000"/>
                </a:solidFill>
              </a:rPr>
              <a:t>revisit</a:t>
            </a:r>
            <a:r>
              <a:rPr lang="en-US" dirty="0" smtClean="0"/>
              <a:t> locations</a:t>
            </a:r>
          </a:p>
          <a:p>
            <a:endParaRPr 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Can people use this?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(and we think it comes from</a:t>
            </a:r>
            <a:br>
              <a:rPr lang="en-US" dirty="0" smtClean="0"/>
            </a:br>
            <a:r>
              <a:rPr lang="en-US" b="1" dirty="0" smtClean="0">
                <a:solidFill>
                  <a:srgbClr val="FF0000"/>
                </a:solidFill>
              </a:rPr>
              <a:t>watching their own hands </a:t>
            </a:r>
            <a:r>
              <a:rPr lang="en-US" dirty="0" smtClean="0"/>
              <a:t>perform)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0" y="5638800"/>
            <a:ext cx="9144000" cy="1219200"/>
          </a:xfrm>
        </p:spPr>
        <p:txBody>
          <a:bodyPr/>
          <a:lstStyle/>
          <a:p>
            <a:r>
              <a:rPr lang="en-US" sz="7800" dirty="0" smtClean="0"/>
              <a:t>related 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895600"/>
            <a:ext cx="9144000" cy="3962400"/>
          </a:xfrm>
          <a:prstGeom prst="rect">
            <a:avLst/>
          </a:prstGeom>
          <a:solidFill>
            <a:srgbClr val="000000">
              <a:alpha val="37000"/>
            </a:srgbClr>
          </a:solidFill>
        </p:spPr>
        <p:txBody>
          <a:bodyPr wrap="square" rtlCol="0">
            <a:noAutofit/>
          </a:bodyPr>
          <a:lstStyle/>
          <a:p>
            <a:endParaRPr lang="en-US" sz="5600" dirty="0" smtClean="0">
              <a:latin typeface="Gill Sans"/>
              <a:cs typeface="Gill Sans"/>
            </a:endParaRPr>
          </a:p>
          <a:p>
            <a:r>
              <a:rPr lang="en-US" sz="5600" dirty="0" smtClean="0">
                <a:latin typeface="Gill Sans"/>
                <a:cs typeface="Gill Sans"/>
              </a:rPr>
              <a:t>SCREENLESS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body-coupled finger ring [Fukomoto97]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8305800" cy="634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 smtClean="0"/>
              <a:t>gestureWrist</a:t>
            </a:r>
            <a:r>
              <a:rPr lang="en-US" dirty="0" smtClean="0"/>
              <a:t> [Rekimoto01]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654311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7712" y="0"/>
            <a:ext cx="3316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 smtClean="0"/>
              <a:t>gesturePad</a:t>
            </a:r>
            <a:r>
              <a:rPr lang="en-US" dirty="0" smtClean="0"/>
              <a:t> [Rekimoto01]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disappearing mobile [Ni and Baudisch09]</a:t>
            </a:r>
            <a:endParaRPr lang="en-US" dirty="0"/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0" y="656692"/>
            <a:ext cx="7654926" cy="5586412"/>
            <a:chOff x="-439738" y="941388"/>
            <a:chExt cx="7654926" cy="5586412"/>
          </a:xfrm>
        </p:grpSpPr>
        <p:pic>
          <p:nvPicPr>
            <p:cNvPr id="5" name="Picture 18"/>
            <p:cNvPicPr>
              <a:picLocks noChangeAspect="1" noChangeArrowheads="1"/>
            </p:cNvPicPr>
            <p:nvPr/>
          </p:nvPicPr>
          <p:blipFill>
            <a:blip r:embed="rId2"/>
            <a:srcRect l="1289"/>
            <a:stretch>
              <a:fillRect/>
            </a:stretch>
          </p:blipFill>
          <p:spPr bwMode="auto">
            <a:xfrm>
              <a:off x="-26988" y="1676400"/>
              <a:ext cx="7242176" cy="485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Freeform 770"/>
            <p:cNvSpPr>
              <a:spLocks/>
            </p:cNvSpPr>
            <p:nvPr/>
          </p:nvSpPr>
          <p:spPr bwMode="auto">
            <a:xfrm>
              <a:off x="-19050" y="1216025"/>
              <a:ext cx="1574800" cy="2328863"/>
            </a:xfrm>
            <a:custGeom>
              <a:avLst/>
              <a:gdLst>
                <a:gd name="T0" fmla="*/ 2147483647 w 396"/>
                <a:gd name="T1" fmla="*/ 0 h 577"/>
                <a:gd name="T2" fmla="*/ 1439136547 w 396"/>
                <a:gd name="T3" fmla="*/ 1954868590 h 577"/>
                <a:gd name="T4" fmla="*/ 173959725 w 396"/>
                <a:gd name="T5" fmla="*/ 2147483647 h 577"/>
                <a:gd name="T6" fmla="*/ 379550661 w 396"/>
                <a:gd name="T7" fmla="*/ 2147483647 h 577"/>
                <a:gd name="T8" fmla="*/ 1423320942 w 396"/>
                <a:gd name="T9" fmla="*/ 2147483647 h 577"/>
                <a:gd name="T10" fmla="*/ 2147483647 w 396"/>
                <a:gd name="T11" fmla="*/ 2147483647 h 577"/>
                <a:gd name="T12" fmla="*/ 2147483647 w 396"/>
                <a:gd name="T13" fmla="*/ 2147483647 h 577"/>
                <a:gd name="T14" fmla="*/ 2147483647 w 396"/>
                <a:gd name="T15" fmla="*/ 2147483647 h 577"/>
                <a:gd name="T16" fmla="*/ 2147483647 w 396"/>
                <a:gd name="T17" fmla="*/ 2147483647 h 5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96"/>
                <a:gd name="T28" fmla="*/ 0 h 577"/>
                <a:gd name="T29" fmla="*/ 396 w 396"/>
                <a:gd name="T30" fmla="*/ 577 h 5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96" h="577">
                  <a:moveTo>
                    <a:pt x="144" y="0"/>
                  </a:moveTo>
                  <a:cubicBezTo>
                    <a:pt x="136" y="20"/>
                    <a:pt x="113" y="35"/>
                    <a:pt x="91" y="120"/>
                  </a:cubicBezTo>
                  <a:cubicBezTo>
                    <a:pt x="69" y="205"/>
                    <a:pt x="22" y="439"/>
                    <a:pt x="11" y="508"/>
                  </a:cubicBezTo>
                  <a:cubicBezTo>
                    <a:pt x="0" y="577"/>
                    <a:pt x="12" y="529"/>
                    <a:pt x="24" y="537"/>
                  </a:cubicBezTo>
                  <a:cubicBezTo>
                    <a:pt x="37" y="545"/>
                    <a:pt x="65" y="554"/>
                    <a:pt x="90" y="557"/>
                  </a:cubicBezTo>
                  <a:cubicBezTo>
                    <a:pt x="115" y="558"/>
                    <a:pt x="131" y="544"/>
                    <a:pt x="173" y="547"/>
                  </a:cubicBezTo>
                  <a:cubicBezTo>
                    <a:pt x="215" y="550"/>
                    <a:pt x="308" y="572"/>
                    <a:pt x="343" y="571"/>
                  </a:cubicBezTo>
                  <a:cubicBezTo>
                    <a:pt x="378" y="571"/>
                    <a:pt x="373" y="554"/>
                    <a:pt x="381" y="545"/>
                  </a:cubicBezTo>
                  <a:cubicBezTo>
                    <a:pt x="391" y="536"/>
                    <a:pt x="393" y="527"/>
                    <a:pt x="396" y="518"/>
                  </a:cubicBezTo>
                </a:path>
              </a:pathLst>
            </a:cu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771"/>
            <p:cNvSpPr>
              <a:spLocks/>
            </p:cNvSpPr>
            <p:nvPr/>
          </p:nvSpPr>
          <p:spPr bwMode="auto">
            <a:xfrm>
              <a:off x="560388" y="1263650"/>
              <a:ext cx="1501775" cy="458788"/>
            </a:xfrm>
            <a:custGeom>
              <a:avLst/>
              <a:gdLst>
                <a:gd name="T0" fmla="*/ 0 w 378"/>
                <a:gd name="T1" fmla="*/ 0 h 113"/>
                <a:gd name="T2" fmla="*/ 2147483647 w 378"/>
                <a:gd name="T3" fmla="*/ 2147483647 h 113"/>
                <a:gd name="T4" fmla="*/ 0 60000 65536"/>
                <a:gd name="T5" fmla="*/ 0 60000 65536"/>
                <a:gd name="T6" fmla="*/ 0 w 378"/>
                <a:gd name="T7" fmla="*/ 0 h 113"/>
                <a:gd name="T8" fmla="*/ 378 w 378"/>
                <a:gd name="T9" fmla="*/ 113 h 11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78" h="113">
                  <a:moveTo>
                    <a:pt x="0" y="0"/>
                  </a:moveTo>
                  <a:lnTo>
                    <a:pt x="378" y="113"/>
                  </a:lnTo>
                </a:path>
              </a:pathLst>
            </a:cu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72"/>
            <p:cNvSpPr>
              <a:spLocks/>
            </p:cNvSpPr>
            <p:nvPr/>
          </p:nvSpPr>
          <p:spPr bwMode="auto">
            <a:xfrm>
              <a:off x="-439738" y="941388"/>
              <a:ext cx="965201" cy="377825"/>
            </a:xfrm>
            <a:custGeom>
              <a:avLst/>
              <a:gdLst>
                <a:gd name="T0" fmla="*/ 2147483647 w 241"/>
                <a:gd name="T1" fmla="*/ 1518635432 h 94"/>
                <a:gd name="T2" fmla="*/ 1587947884 w 241"/>
                <a:gd name="T3" fmla="*/ 500827135 h 94"/>
                <a:gd name="T4" fmla="*/ 0 w 241"/>
                <a:gd name="T5" fmla="*/ 0 h 94"/>
                <a:gd name="T6" fmla="*/ 0 60000 65536"/>
                <a:gd name="T7" fmla="*/ 0 60000 65536"/>
                <a:gd name="T8" fmla="*/ 0 60000 65536"/>
                <a:gd name="T9" fmla="*/ 0 w 241"/>
                <a:gd name="T10" fmla="*/ 0 h 94"/>
                <a:gd name="T11" fmla="*/ 241 w 241"/>
                <a:gd name="T12" fmla="*/ 94 h 9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1" h="94">
                  <a:moveTo>
                    <a:pt x="241" y="94"/>
                  </a:moveTo>
                  <a:cubicBezTo>
                    <a:pt x="190" y="70"/>
                    <a:pt x="139" y="47"/>
                    <a:pt x="99" y="31"/>
                  </a:cubicBezTo>
                  <a:cubicBezTo>
                    <a:pt x="59" y="15"/>
                    <a:pt x="29" y="7"/>
                    <a:pt x="0" y="0"/>
                  </a:cubicBezTo>
                </a:path>
              </a:pathLst>
            </a:cu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773"/>
            <p:cNvSpPr>
              <a:spLocks/>
            </p:cNvSpPr>
            <p:nvPr/>
          </p:nvSpPr>
          <p:spPr bwMode="auto">
            <a:xfrm>
              <a:off x="-439738" y="3062288"/>
              <a:ext cx="506413" cy="144462"/>
            </a:xfrm>
            <a:custGeom>
              <a:avLst/>
              <a:gdLst>
                <a:gd name="T0" fmla="*/ 2035350211 w 126"/>
                <a:gd name="T1" fmla="*/ 596264841 h 35"/>
                <a:gd name="T2" fmla="*/ 1599204024 w 126"/>
                <a:gd name="T3" fmla="*/ 425902868 h 35"/>
                <a:gd name="T4" fmla="*/ 985367162 w 126"/>
                <a:gd name="T5" fmla="*/ 68144789 h 35"/>
                <a:gd name="T6" fmla="*/ 403840253 w 126"/>
                <a:gd name="T7" fmla="*/ 34072395 h 35"/>
                <a:gd name="T8" fmla="*/ 0 w 126"/>
                <a:gd name="T9" fmla="*/ 221468501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"/>
                <a:gd name="T16" fmla="*/ 0 h 35"/>
                <a:gd name="T17" fmla="*/ 126 w 126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" h="35">
                  <a:moveTo>
                    <a:pt x="126" y="35"/>
                  </a:moveTo>
                  <a:cubicBezTo>
                    <a:pt x="122" y="34"/>
                    <a:pt x="110" y="30"/>
                    <a:pt x="99" y="25"/>
                  </a:cubicBezTo>
                  <a:cubicBezTo>
                    <a:pt x="88" y="20"/>
                    <a:pt x="73" y="8"/>
                    <a:pt x="61" y="4"/>
                  </a:cubicBezTo>
                  <a:cubicBezTo>
                    <a:pt x="49" y="0"/>
                    <a:pt x="35" y="1"/>
                    <a:pt x="25" y="2"/>
                  </a:cubicBezTo>
                  <a:cubicBezTo>
                    <a:pt x="15" y="3"/>
                    <a:pt x="5" y="11"/>
                    <a:pt x="0" y="13"/>
                  </a:cubicBezTo>
                </a:path>
              </a:pathLst>
            </a:cu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774"/>
            <p:cNvSpPr>
              <a:spLocks/>
            </p:cNvSpPr>
            <p:nvPr/>
          </p:nvSpPr>
          <p:spPr bwMode="auto">
            <a:xfrm>
              <a:off x="-295275" y="1624013"/>
              <a:ext cx="120650" cy="1446212"/>
            </a:xfrm>
            <a:custGeom>
              <a:avLst/>
              <a:gdLst>
                <a:gd name="T0" fmla="*/ 194085633 w 30"/>
                <a:gd name="T1" fmla="*/ 2147483647 h 357"/>
                <a:gd name="T2" fmla="*/ 48521408 w 30"/>
                <a:gd name="T3" fmla="*/ 2147483647 h 357"/>
                <a:gd name="T4" fmla="*/ 485214083 w 30"/>
                <a:gd name="T5" fmla="*/ 0 h 357"/>
                <a:gd name="T6" fmla="*/ 0 60000 65536"/>
                <a:gd name="T7" fmla="*/ 0 60000 65536"/>
                <a:gd name="T8" fmla="*/ 0 60000 65536"/>
                <a:gd name="T9" fmla="*/ 0 w 30"/>
                <a:gd name="T10" fmla="*/ 0 h 357"/>
                <a:gd name="T11" fmla="*/ 30 w 30"/>
                <a:gd name="T12" fmla="*/ 357 h 3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357">
                  <a:moveTo>
                    <a:pt x="12" y="357"/>
                  </a:moveTo>
                  <a:cubicBezTo>
                    <a:pt x="6" y="280"/>
                    <a:pt x="0" y="203"/>
                    <a:pt x="3" y="144"/>
                  </a:cubicBezTo>
                  <a:cubicBezTo>
                    <a:pt x="6" y="85"/>
                    <a:pt x="18" y="42"/>
                    <a:pt x="30" y="0"/>
                  </a:cubicBezTo>
                </a:path>
              </a:pathLst>
            </a:cu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Gesture Pendant ph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0000">
              <a:alpha val="50195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gesture pendant [Starner00]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895600"/>
            <a:ext cx="9144000" cy="3962400"/>
          </a:xfrm>
          <a:prstGeom prst="rect">
            <a:avLst/>
          </a:prstGeom>
          <a:solidFill>
            <a:srgbClr val="000000">
              <a:alpha val="37000"/>
            </a:srgbClr>
          </a:solidFill>
        </p:spPr>
        <p:txBody>
          <a:bodyPr wrap="square" rtlCol="0">
            <a:noAutofit/>
          </a:bodyPr>
          <a:lstStyle/>
          <a:p>
            <a:endParaRPr lang="en-US" sz="5600" dirty="0" smtClean="0">
              <a:latin typeface="Gill Sans"/>
              <a:cs typeface="Gill Sans"/>
            </a:endParaRPr>
          </a:p>
          <a:p>
            <a:r>
              <a:rPr lang="en-US" sz="5600" dirty="0" smtClean="0">
                <a:latin typeface="Gill Sans"/>
                <a:cs typeface="Gill Sans"/>
              </a:rPr>
              <a:t>SMALL SCREEN</a:t>
            </a:r>
          </a:p>
          <a:p>
            <a:r>
              <a:rPr lang="en-US" sz="5600" dirty="0" smtClean="0">
                <a:latin typeface="Gill Sans"/>
                <a:cs typeface="Gill Sans"/>
              </a:rPr>
              <a:t>BIGGER INPUT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Spatial Interaction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0000">
              <a:alpha val="50195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sz="quarter" idx="14"/>
          </p:nvPr>
        </p:nvSpPr>
        <p:spPr>
          <a:solidFill>
            <a:srgbClr val="000000">
              <a:alpha val="39999"/>
            </a:srgbClr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solidFill>
                  <a:srgbClr val="FFE6DE"/>
                </a:solidFill>
                <a:ea typeface="ＭＳ Ｐゴシック" pitchFamily="34" charset="-128"/>
              </a:rPr>
              <a:t>side sight [Butler08]</a:t>
            </a:r>
          </a:p>
          <a:p>
            <a:pPr eaLnBrk="1" hangingPunct="1">
              <a:buFontTx/>
              <a:buNone/>
            </a:pPr>
            <a:endParaRPr lang="de-DE" dirty="0" smtClean="0">
              <a:solidFill>
                <a:srgbClr val="FFE6DE"/>
              </a:solidFill>
              <a:ea typeface="ＭＳ Ｐゴシック" pitchFamily="34" charset="-128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304800"/>
            <a:ext cx="22669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"/>
            <a:ext cx="913683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mtClean="0"/>
              <a:t>abracadabra [Harrison09]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 smtClean="0"/>
              <a:t>hoverFlow</a:t>
            </a:r>
            <a:r>
              <a:rPr lang="en-US" dirty="0" smtClean="0"/>
              <a:t> [Kratz09]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/>
          <p:cNvPicPr>
            <a:picLocks noChangeAspect="1" noChangeArrowheads="1"/>
          </p:cNvPicPr>
          <p:nvPr/>
        </p:nvPicPr>
        <p:blipFill>
          <a:blip r:embed="rId3"/>
          <a:srcRect l="1862" r="2394" b="-4179"/>
          <a:stretch>
            <a:fillRect/>
          </a:stretch>
        </p:blipFill>
        <p:spPr bwMode="auto">
          <a:xfrm>
            <a:off x="0" y="3505200"/>
            <a:ext cx="9144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4"/>
          <a:srcRect l="3368" t="14153" r="800"/>
          <a:stretch>
            <a:fillRect/>
          </a:stretch>
        </p:blipFill>
        <p:spPr bwMode="auto">
          <a:xfrm>
            <a:off x="0" y="0"/>
            <a:ext cx="9144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peephole [Yee03]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895600"/>
            <a:ext cx="9144000" cy="3962400"/>
          </a:xfrm>
          <a:prstGeom prst="rect">
            <a:avLst/>
          </a:prstGeom>
          <a:solidFill>
            <a:srgbClr val="000000">
              <a:alpha val="37000"/>
            </a:srgbClr>
          </a:solidFill>
        </p:spPr>
        <p:txBody>
          <a:bodyPr wrap="square" rtlCol="0">
            <a:noAutofit/>
          </a:bodyPr>
          <a:lstStyle/>
          <a:p>
            <a:endParaRPr lang="en-US" sz="5600" dirty="0" smtClean="0">
              <a:latin typeface="Gill Sans"/>
              <a:cs typeface="Gill Sans"/>
            </a:endParaRPr>
          </a:p>
          <a:p>
            <a:r>
              <a:rPr lang="en-US" sz="5600" dirty="0" smtClean="0">
                <a:latin typeface="Gill Sans"/>
                <a:cs typeface="Gill Sans"/>
              </a:rPr>
              <a:t>PROJECTOR FOR</a:t>
            </a:r>
          </a:p>
          <a:p>
            <a:r>
              <a:rPr lang="en-US" sz="5600" dirty="0" smtClean="0">
                <a:latin typeface="Gill Sans"/>
                <a:cs typeface="Gill Sans"/>
              </a:rPr>
              <a:t>PORTABLE DISPLAY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\\FS3\projekte$\Baudisch\Projects\Imaginary Interfaces\2010UIST - Imaginary Intro\Talks\UIST2010 Talk\SixthSense1-sm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9600" y="-4707904"/>
            <a:ext cx="9753600" cy="136207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 descr="\\FS3\projekte$\Baudisch\Projects\Imaginary Interfaces\2010UIST - Imaginary Intro\Talks\UIST2010 Talk\sixth_sense Map.jpg"/>
          <p:cNvPicPr>
            <a:picLocks noChangeAspect="1" noChangeArrowheads="1"/>
          </p:cNvPicPr>
          <p:nvPr/>
        </p:nvPicPr>
        <p:blipFill>
          <a:blip r:embed="rId3"/>
          <a:srcRect l="925" t="2246" r="1122" b="6101"/>
          <a:stretch>
            <a:fillRect/>
          </a:stretch>
        </p:blipFill>
        <p:spPr bwMode="auto">
          <a:xfrm>
            <a:off x="-289048" y="-135396"/>
            <a:ext cx="9433048" cy="6993396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sixth sense [Mistry09]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FS3\projekte$\Baudisch\Projects\Imaginary Interfaces\2010UIST - Imaginary Intro\Talks\TU Berlin Talk\brainyha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6532" y="0"/>
            <a:ext cx="9579429" cy="6858000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brainy hand [Rekimoto09]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4187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 smtClean="0"/>
              <a:t>skinput</a:t>
            </a:r>
            <a:r>
              <a:rPr lang="en-US" dirty="0" smtClean="0"/>
              <a:t> [Harrison10]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bonfire.jpg"/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-152400" y="-27046"/>
            <a:ext cx="9753600" cy="6961246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bonfire [Kane09]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895600"/>
            <a:ext cx="9144000" cy="3962400"/>
          </a:xfrm>
          <a:prstGeom prst="rect">
            <a:avLst/>
          </a:prstGeom>
          <a:solidFill>
            <a:srgbClr val="000000">
              <a:alpha val="37000"/>
            </a:srgbClr>
          </a:solidFill>
        </p:spPr>
        <p:txBody>
          <a:bodyPr wrap="square" rtlCol="0">
            <a:noAutofit/>
          </a:bodyPr>
          <a:lstStyle/>
          <a:p>
            <a:endParaRPr lang="en-US" sz="5600" dirty="0" smtClean="0">
              <a:latin typeface="Gill Sans"/>
              <a:cs typeface="Gill Sans"/>
            </a:endParaRPr>
          </a:p>
          <a:p>
            <a:r>
              <a:rPr lang="en-US" sz="5600" dirty="0" smtClean="0">
                <a:latin typeface="Gill Sans"/>
                <a:cs typeface="Gill Sans"/>
              </a:rPr>
              <a:t>SOMETHING DIFFERENT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802170450_71aee7e379_o.png"/>
          <p:cNvPicPr>
            <a:picLocks noChangeAspect="1"/>
          </p:cNvPicPr>
          <p:nvPr/>
        </p:nvPicPr>
        <p:blipFill>
          <a:blip r:embed="rId3"/>
          <a:srcRect l="2790" t="18871" r="45748" b="1937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bg1">
              <a:alpha val="16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Spatial Interaction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3"/>
          <a:srcRect l="5443" r="12926"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virtual shelves [Li09]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419600"/>
            <a:ext cx="9144000" cy="1752600"/>
          </a:xfrm>
        </p:spPr>
        <p:txBody>
          <a:bodyPr/>
          <a:lstStyle/>
          <a:p>
            <a:r>
              <a:rPr lang="en-US" sz="7800" dirty="0" smtClean="0"/>
              <a:t/>
            </a:r>
            <a:br>
              <a:rPr lang="en-US" sz="7800" dirty="0" smtClean="0"/>
            </a:br>
            <a:r>
              <a:rPr lang="en-US" sz="7800" dirty="0" smtClean="0"/>
              <a:t>USER </a:t>
            </a:r>
            <a:r>
              <a:rPr lang="en-US" sz="7800" dirty="0" err="1" smtClean="0"/>
              <a:t>STUDies</a:t>
            </a:r>
            <a:r>
              <a:rPr lang="en-US" sz="7800" dirty="0" smtClean="0"/>
              <a:t/>
            </a:r>
            <a:br>
              <a:rPr lang="en-US" sz="7800" dirty="0" smtClean="0"/>
            </a:br>
            <a:endParaRPr lang="en-US" sz="7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our main hypothesis:</a:t>
            </a:r>
            <a:br>
              <a:rPr lang="en-US" dirty="0" smtClean="0"/>
            </a:br>
            <a:r>
              <a:rPr lang="en-US" dirty="0" smtClean="0"/>
              <a:t>user</a:t>
            </a:r>
            <a:r>
              <a:rPr lang="en-US" dirty="0" smtClean="0">
                <a:solidFill>
                  <a:srgbClr val="543328"/>
                </a:solidFill>
              </a:rPr>
              <a:t>s are able to </a:t>
            </a:r>
            <a:r>
              <a:rPr lang="en-US" b="1" dirty="0" smtClean="0">
                <a:solidFill>
                  <a:srgbClr val="FF0000"/>
                </a:solidFill>
              </a:rPr>
              <a:t>revisit</a:t>
            </a:r>
            <a:r>
              <a:rPr lang="en-US" dirty="0" smtClean="0">
                <a:solidFill>
                  <a:srgbClr val="543328"/>
                </a:solidFill>
              </a:rPr>
              <a:t> </a:t>
            </a:r>
            <a:r>
              <a:rPr lang="en-US" dirty="0" smtClean="0"/>
              <a:t>locations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4525963"/>
          </a:xfrm>
        </p:spPr>
        <p:txBody>
          <a:bodyPr/>
          <a:lstStyle/>
          <a:p>
            <a:endParaRPr lang="en-US" dirty="0" smtClean="0"/>
          </a:p>
          <a:p>
            <a:pPr marL="514350" indent="-514350"/>
            <a:r>
              <a:rPr lang="en-US" dirty="0" smtClean="0"/>
              <a:t>1a. is imaginary better than blind use?</a:t>
            </a:r>
          </a:p>
          <a:p>
            <a:pPr marL="514350" indent="-514350"/>
            <a:r>
              <a:rPr lang="en-US" dirty="0" smtClean="0"/>
              <a:t>  </a:t>
            </a:r>
            <a:r>
              <a:rPr lang="en-US" dirty="0" err="1" smtClean="0"/>
              <a:t>b</a:t>
            </a:r>
            <a:r>
              <a:rPr lang="en-US" dirty="0" smtClean="0"/>
              <a:t>. how fast does the memory fade</a:t>
            </a:r>
          </a:p>
          <a:p>
            <a:pPr marL="514350" indent="-514350"/>
            <a:r>
              <a:rPr lang="en-US" dirty="0" smtClean="0"/>
              <a:t>  </a:t>
            </a:r>
            <a:r>
              <a:rPr lang="en-US" dirty="0" err="1" smtClean="0"/>
              <a:t>c</a:t>
            </a:r>
            <a:r>
              <a:rPr lang="en-US" dirty="0" smtClean="0"/>
              <a:t>. compound drawings</a:t>
            </a:r>
          </a:p>
          <a:p>
            <a:pPr marL="514350" indent="-514350"/>
            <a:endParaRPr lang="en-US" dirty="0" smtClean="0"/>
          </a:p>
          <a:p>
            <a:pPr marL="514350" indent="-514350"/>
            <a:r>
              <a:rPr lang="en-US" dirty="0" smtClean="0"/>
              <a:t>2. when users are in motion</a:t>
            </a:r>
          </a:p>
          <a:p>
            <a:pPr marL="514350" indent="-514350"/>
            <a:endParaRPr lang="en-US" dirty="0" smtClean="0"/>
          </a:p>
          <a:p>
            <a:pPr marL="514350" indent="-514350"/>
            <a:r>
              <a:rPr lang="en-US" dirty="0" smtClean="0"/>
              <a:t>3. acquiring points not previously visited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304800"/>
            <a:ext cx="57798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smtClean="0"/>
              <a:t>a series of studies</a:t>
            </a:r>
            <a:endParaRPr lang="en-US" sz="5000" dirty="0"/>
          </a:p>
        </p:txBody>
      </p:sp>
      <p:pic>
        <p:nvPicPr>
          <p:cNvPr id="5" name="Picture 4" descr="errorletters.png"/>
          <p:cNvPicPr>
            <a:picLocks noChangeAspect="1" noChangeArrowheads="1"/>
          </p:cNvPicPr>
          <p:nvPr/>
        </p:nvPicPr>
        <p:blipFill>
          <a:blip r:embed="rId2"/>
          <a:srcRect l="64752" r="18025" b="67555"/>
          <a:stretch>
            <a:fillRect/>
          </a:stretch>
        </p:blipFill>
        <p:spPr bwMode="auto">
          <a:xfrm>
            <a:off x="8256609" y="1219200"/>
            <a:ext cx="658791" cy="88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l="43396" r="48173" b="48395"/>
          <a:stretch>
            <a:fillRect/>
          </a:stretch>
        </p:blipFill>
        <p:spPr bwMode="auto">
          <a:xfrm>
            <a:off x="8153400" y="2209800"/>
            <a:ext cx="774985" cy="902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8112040" y="3959430"/>
            <a:ext cx="727160" cy="841170"/>
            <a:chOff x="5029200" y="1371600"/>
            <a:chExt cx="1194037" cy="1381247"/>
          </a:xfrm>
        </p:grpSpPr>
        <p:sp>
          <p:nvSpPr>
            <p:cNvPr id="7" name="Freeform 138"/>
            <p:cNvSpPr>
              <a:spLocks noChangeAspect="1"/>
            </p:cNvSpPr>
            <p:nvPr/>
          </p:nvSpPr>
          <p:spPr bwMode="auto">
            <a:xfrm>
              <a:off x="5334000" y="1676400"/>
              <a:ext cx="532436" cy="1076447"/>
            </a:xfrm>
            <a:custGeom>
              <a:avLst/>
              <a:gdLst>
                <a:gd name="T0" fmla="*/ 45 w 45"/>
                <a:gd name="T1" fmla="*/ 91 h 91"/>
                <a:gd name="T2" fmla="*/ 45 w 45"/>
                <a:gd name="T3" fmla="*/ 46 h 91"/>
                <a:gd name="T4" fmla="*/ 0 w 45"/>
                <a:gd name="T5" fmla="*/ 46 h 91"/>
                <a:gd name="T6" fmla="*/ 0 w 45"/>
                <a:gd name="T7" fmla="*/ 0 h 91"/>
                <a:gd name="T8" fmla="*/ 45 w 45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91"/>
                <a:gd name="T17" fmla="*/ 45 w 45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91">
                  <a:moveTo>
                    <a:pt x="45" y="91"/>
                  </a:moveTo>
                  <a:lnTo>
                    <a:pt x="45" y="46"/>
                  </a:lnTo>
                  <a:lnTo>
                    <a:pt x="0" y="46"/>
                  </a:lnTo>
                  <a:lnTo>
                    <a:pt x="0" y="0"/>
                  </a:lnTo>
                  <a:lnTo>
                    <a:pt x="45" y="0"/>
                  </a:ln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oval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29200" y="1371600"/>
              <a:ext cx="3558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1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29200" y="2057400"/>
              <a:ext cx="3558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2</a:t>
              </a:r>
              <a:endParaRPr lang="en-US" sz="2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67400" y="2052935"/>
              <a:ext cx="3558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3</a:t>
              </a:r>
              <a:endParaRPr lang="en-US" sz="2400" dirty="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7837284" y="5164666"/>
            <a:ext cx="1137384" cy="1693333"/>
            <a:chOff x="-990600" y="3352800"/>
            <a:chExt cx="1424321" cy="2076450"/>
          </a:xfrm>
        </p:grpSpPr>
        <p:sp>
          <p:nvSpPr>
            <p:cNvPr id="14" name="Oval 53"/>
            <p:cNvSpPr>
              <a:spLocks noChangeArrowheads="1"/>
            </p:cNvSpPr>
            <p:nvPr/>
          </p:nvSpPr>
          <p:spPr bwMode="auto">
            <a:xfrm>
              <a:off x="-395769" y="3977646"/>
              <a:ext cx="95501" cy="10914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15" name="Oval 54"/>
            <p:cNvSpPr>
              <a:spLocks noChangeArrowheads="1"/>
            </p:cNvSpPr>
            <p:nvPr/>
          </p:nvSpPr>
          <p:spPr bwMode="auto">
            <a:xfrm>
              <a:off x="-30139" y="3977646"/>
              <a:ext cx="95501" cy="10914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16" name="Oval 55"/>
            <p:cNvSpPr>
              <a:spLocks noChangeArrowheads="1"/>
            </p:cNvSpPr>
            <p:nvPr/>
          </p:nvSpPr>
          <p:spPr bwMode="auto">
            <a:xfrm>
              <a:off x="338220" y="3977646"/>
              <a:ext cx="95501" cy="10914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17" name="Oval 56"/>
            <p:cNvSpPr>
              <a:spLocks noChangeArrowheads="1"/>
            </p:cNvSpPr>
            <p:nvPr/>
          </p:nvSpPr>
          <p:spPr bwMode="auto">
            <a:xfrm>
              <a:off x="-777771" y="3977646"/>
              <a:ext cx="95501" cy="10914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18" name="Oval 57"/>
            <p:cNvSpPr>
              <a:spLocks noChangeArrowheads="1"/>
            </p:cNvSpPr>
            <p:nvPr/>
          </p:nvSpPr>
          <p:spPr bwMode="auto">
            <a:xfrm>
              <a:off x="-395769" y="3352800"/>
              <a:ext cx="95501" cy="10914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19" name="Oval 58"/>
            <p:cNvSpPr>
              <a:spLocks noChangeArrowheads="1"/>
            </p:cNvSpPr>
            <p:nvPr/>
          </p:nvSpPr>
          <p:spPr bwMode="auto">
            <a:xfrm>
              <a:off x="-30139" y="3352800"/>
              <a:ext cx="95501" cy="10914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20" name="Oval 59"/>
            <p:cNvSpPr>
              <a:spLocks noChangeArrowheads="1"/>
            </p:cNvSpPr>
            <p:nvPr/>
          </p:nvSpPr>
          <p:spPr bwMode="auto">
            <a:xfrm>
              <a:off x="338220" y="3352800"/>
              <a:ext cx="95501" cy="10914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21" name="Oval 60"/>
            <p:cNvSpPr>
              <a:spLocks noChangeArrowheads="1"/>
            </p:cNvSpPr>
            <p:nvPr/>
          </p:nvSpPr>
          <p:spPr bwMode="auto">
            <a:xfrm>
              <a:off x="-777771" y="3352800"/>
              <a:ext cx="95501" cy="10914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22" name="Oval 61"/>
            <p:cNvSpPr>
              <a:spLocks noChangeArrowheads="1"/>
            </p:cNvSpPr>
            <p:nvPr/>
          </p:nvSpPr>
          <p:spPr bwMode="auto">
            <a:xfrm>
              <a:off x="-395769" y="5170034"/>
              <a:ext cx="95501" cy="10914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23" name="Oval 62"/>
            <p:cNvSpPr>
              <a:spLocks noChangeArrowheads="1"/>
            </p:cNvSpPr>
            <p:nvPr/>
          </p:nvSpPr>
          <p:spPr bwMode="auto">
            <a:xfrm>
              <a:off x="-30139" y="5170034"/>
              <a:ext cx="95501" cy="10914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24" name="Oval 63"/>
            <p:cNvSpPr>
              <a:spLocks noChangeArrowheads="1"/>
            </p:cNvSpPr>
            <p:nvPr/>
          </p:nvSpPr>
          <p:spPr bwMode="auto">
            <a:xfrm>
              <a:off x="338220" y="5170034"/>
              <a:ext cx="95501" cy="10914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25" name="Oval 64"/>
            <p:cNvSpPr>
              <a:spLocks noChangeArrowheads="1"/>
            </p:cNvSpPr>
            <p:nvPr/>
          </p:nvSpPr>
          <p:spPr bwMode="auto">
            <a:xfrm>
              <a:off x="-777771" y="5170034"/>
              <a:ext cx="95501" cy="10914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26" name="Oval 65"/>
            <p:cNvSpPr>
              <a:spLocks noChangeArrowheads="1"/>
            </p:cNvSpPr>
            <p:nvPr/>
          </p:nvSpPr>
          <p:spPr bwMode="auto">
            <a:xfrm>
              <a:off x="-395769" y="4624318"/>
              <a:ext cx="95501" cy="10914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27" name="Oval 66"/>
            <p:cNvSpPr>
              <a:spLocks noChangeArrowheads="1"/>
            </p:cNvSpPr>
            <p:nvPr/>
          </p:nvSpPr>
          <p:spPr bwMode="auto">
            <a:xfrm>
              <a:off x="-30139" y="4624318"/>
              <a:ext cx="95501" cy="10914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28" name="Oval 67"/>
            <p:cNvSpPr>
              <a:spLocks noChangeArrowheads="1"/>
            </p:cNvSpPr>
            <p:nvPr/>
          </p:nvSpPr>
          <p:spPr bwMode="auto">
            <a:xfrm>
              <a:off x="338220" y="4624318"/>
              <a:ext cx="95501" cy="10914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29" name="Oval 68"/>
            <p:cNvSpPr>
              <a:spLocks noChangeArrowheads="1"/>
            </p:cNvSpPr>
            <p:nvPr/>
          </p:nvSpPr>
          <p:spPr bwMode="auto">
            <a:xfrm>
              <a:off x="-777771" y="4624318"/>
              <a:ext cx="95501" cy="10914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31" name="Freeform 300"/>
            <p:cNvSpPr>
              <a:spLocks/>
            </p:cNvSpPr>
            <p:nvPr/>
          </p:nvSpPr>
          <p:spPr bwMode="auto">
            <a:xfrm>
              <a:off x="-990600" y="3999474"/>
              <a:ext cx="1039590" cy="1429776"/>
            </a:xfrm>
            <a:custGeom>
              <a:avLst/>
              <a:gdLst>
                <a:gd name="T0" fmla="*/ 0 w 437"/>
                <a:gd name="T1" fmla="*/ 457369 h 601"/>
                <a:gd name="T2" fmla="*/ 96537 w 437"/>
                <a:gd name="T3" fmla="*/ 360827 h 601"/>
                <a:gd name="T4" fmla="*/ 144804 w 437"/>
                <a:gd name="T5" fmla="*/ 246182 h 601"/>
                <a:gd name="T6" fmla="*/ 176179 w 437"/>
                <a:gd name="T7" fmla="*/ 187051 h 601"/>
                <a:gd name="T8" fmla="*/ 207553 w 437"/>
                <a:gd name="T9" fmla="*/ 161708 h 601"/>
                <a:gd name="T10" fmla="*/ 234101 w 437"/>
                <a:gd name="T11" fmla="*/ 165329 h 601"/>
                <a:gd name="T12" fmla="*/ 258235 w 437"/>
                <a:gd name="T13" fmla="*/ 138780 h 601"/>
                <a:gd name="T14" fmla="*/ 281162 w 437"/>
                <a:gd name="T15" fmla="*/ 84475 h 601"/>
                <a:gd name="T16" fmla="*/ 296850 w 437"/>
                <a:gd name="T17" fmla="*/ 62753 h 601"/>
                <a:gd name="T18" fmla="*/ 306503 w 437"/>
                <a:gd name="T19" fmla="*/ 28963 h 601"/>
                <a:gd name="T20" fmla="*/ 311330 w 437"/>
                <a:gd name="T21" fmla="*/ 20515 h 601"/>
                <a:gd name="T22" fmla="*/ 313743 w 437"/>
                <a:gd name="T23" fmla="*/ 6034 h 601"/>
                <a:gd name="T24" fmla="*/ 335464 w 437"/>
                <a:gd name="T25" fmla="*/ 3620 h 601"/>
                <a:gd name="T26" fmla="*/ 345118 w 437"/>
                <a:gd name="T27" fmla="*/ 30170 h 601"/>
                <a:gd name="T28" fmla="*/ 341497 w 437"/>
                <a:gd name="T29" fmla="*/ 62753 h 601"/>
                <a:gd name="T30" fmla="*/ 336671 w 437"/>
                <a:gd name="T31" fmla="*/ 84475 h 601"/>
                <a:gd name="T32" fmla="*/ 328224 w 437"/>
                <a:gd name="T33" fmla="*/ 101369 h 601"/>
                <a:gd name="T34" fmla="*/ 322190 w 437"/>
                <a:gd name="T35" fmla="*/ 137572 h 601"/>
                <a:gd name="T36" fmla="*/ 313743 w 437"/>
                <a:gd name="T37" fmla="*/ 164122 h 601"/>
                <a:gd name="T38" fmla="*/ 317363 w 437"/>
                <a:gd name="T39" fmla="*/ 172569 h 601"/>
                <a:gd name="T40" fmla="*/ 314950 w 437"/>
                <a:gd name="T41" fmla="*/ 207566 h 601"/>
                <a:gd name="T42" fmla="*/ 336671 w 437"/>
                <a:gd name="T43" fmla="*/ 229288 h 601"/>
                <a:gd name="T44" fmla="*/ 330637 w 437"/>
                <a:gd name="T45" fmla="*/ 270319 h 601"/>
                <a:gd name="T46" fmla="*/ 377699 w 437"/>
                <a:gd name="T47" fmla="*/ 304108 h 601"/>
                <a:gd name="T48" fmla="*/ 428380 w 437"/>
                <a:gd name="T49" fmla="*/ 296867 h 601"/>
                <a:gd name="T50" fmla="*/ 485096 w 437"/>
                <a:gd name="T51" fmla="*/ 304108 h 601"/>
                <a:gd name="T52" fmla="*/ 522504 w 437"/>
                <a:gd name="T53" fmla="*/ 339105 h 601"/>
                <a:gd name="T54" fmla="*/ 515263 w 437"/>
                <a:gd name="T55" fmla="*/ 376514 h 601"/>
                <a:gd name="T56" fmla="*/ 470615 w 437"/>
                <a:gd name="T57" fmla="*/ 366860 h 601"/>
                <a:gd name="T58" fmla="*/ 452515 w 437"/>
                <a:gd name="T59" fmla="*/ 359620 h 601"/>
                <a:gd name="T60" fmla="*/ 427173 w 437"/>
                <a:gd name="T61" fmla="*/ 357207 h 601"/>
                <a:gd name="T62" fmla="*/ 377699 w 437"/>
                <a:gd name="T63" fmla="*/ 371688 h 601"/>
                <a:gd name="T64" fmla="*/ 359599 w 437"/>
                <a:gd name="T65" fmla="*/ 383755 h 601"/>
                <a:gd name="T66" fmla="*/ 336671 w 437"/>
                <a:gd name="T67" fmla="*/ 393410 h 601"/>
                <a:gd name="T68" fmla="*/ 269095 w 437"/>
                <a:gd name="T69" fmla="*/ 435647 h 601"/>
                <a:gd name="T70" fmla="*/ 223241 w 437"/>
                <a:gd name="T71" fmla="*/ 459783 h 601"/>
                <a:gd name="T72" fmla="*/ 143598 w 437"/>
                <a:gd name="T73" fmla="*/ 574426 h 601"/>
                <a:gd name="T74" fmla="*/ 47062 w 437"/>
                <a:gd name="T75" fmla="*/ 725273 h 6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37"/>
                <a:gd name="T115" fmla="*/ 0 h 601"/>
                <a:gd name="T116" fmla="*/ 437 w 437"/>
                <a:gd name="T117" fmla="*/ 601 h 6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37" h="601">
                  <a:moveTo>
                    <a:pt x="0" y="379"/>
                  </a:moveTo>
                  <a:cubicBezTo>
                    <a:pt x="13" y="366"/>
                    <a:pt x="60" y="328"/>
                    <a:pt x="80" y="299"/>
                  </a:cubicBezTo>
                  <a:cubicBezTo>
                    <a:pt x="100" y="270"/>
                    <a:pt x="109" y="228"/>
                    <a:pt x="120" y="204"/>
                  </a:cubicBezTo>
                  <a:cubicBezTo>
                    <a:pt x="131" y="180"/>
                    <a:pt x="138" y="167"/>
                    <a:pt x="146" y="155"/>
                  </a:cubicBezTo>
                  <a:cubicBezTo>
                    <a:pt x="155" y="144"/>
                    <a:pt x="164" y="137"/>
                    <a:pt x="172" y="134"/>
                  </a:cubicBezTo>
                  <a:cubicBezTo>
                    <a:pt x="180" y="131"/>
                    <a:pt x="187" y="141"/>
                    <a:pt x="194" y="137"/>
                  </a:cubicBezTo>
                  <a:cubicBezTo>
                    <a:pt x="200" y="134"/>
                    <a:pt x="207" y="126"/>
                    <a:pt x="214" y="115"/>
                  </a:cubicBezTo>
                  <a:cubicBezTo>
                    <a:pt x="221" y="103"/>
                    <a:pt x="228" y="80"/>
                    <a:pt x="233" y="70"/>
                  </a:cubicBezTo>
                  <a:cubicBezTo>
                    <a:pt x="238" y="59"/>
                    <a:pt x="243" y="59"/>
                    <a:pt x="246" y="52"/>
                  </a:cubicBezTo>
                  <a:cubicBezTo>
                    <a:pt x="250" y="44"/>
                    <a:pt x="252" y="30"/>
                    <a:pt x="254" y="24"/>
                  </a:cubicBezTo>
                  <a:cubicBezTo>
                    <a:pt x="256" y="18"/>
                    <a:pt x="257" y="20"/>
                    <a:pt x="258" y="17"/>
                  </a:cubicBezTo>
                  <a:cubicBezTo>
                    <a:pt x="259" y="14"/>
                    <a:pt x="257" y="7"/>
                    <a:pt x="260" y="5"/>
                  </a:cubicBezTo>
                  <a:cubicBezTo>
                    <a:pt x="264" y="2"/>
                    <a:pt x="273" y="0"/>
                    <a:pt x="278" y="3"/>
                  </a:cubicBezTo>
                  <a:cubicBezTo>
                    <a:pt x="282" y="7"/>
                    <a:pt x="285" y="17"/>
                    <a:pt x="286" y="25"/>
                  </a:cubicBezTo>
                  <a:cubicBezTo>
                    <a:pt x="287" y="33"/>
                    <a:pt x="284" y="45"/>
                    <a:pt x="283" y="52"/>
                  </a:cubicBezTo>
                  <a:cubicBezTo>
                    <a:pt x="281" y="60"/>
                    <a:pt x="281" y="64"/>
                    <a:pt x="279" y="70"/>
                  </a:cubicBezTo>
                  <a:cubicBezTo>
                    <a:pt x="277" y="75"/>
                    <a:pt x="274" y="77"/>
                    <a:pt x="272" y="84"/>
                  </a:cubicBezTo>
                  <a:cubicBezTo>
                    <a:pt x="270" y="91"/>
                    <a:pt x="269" y="105"/>
                    <a:pt x="267" y="114"/>
                  </a:cubicBezTo>
                  <a:cubicBezTo>
                    <a:pt x="265" y="123"/>
                    <a:pt x="261" y="131"/>
                    <a:pt x="260" y="136"/>
                  </a:cubicBezTo>
                  <a:cubicBezTo>
                    <a:pt x="260" y="141"/>
                    <a:pt x="262" y="137"/>
                    <a:pt x="263" y="143"/>
                  </a:cubicBezTo>
                  <a:cubicBezTo>
                    <a:pt x="263" y="149"/>
                    <a:pt x="259" y="164"/>
                    <a:pt x="261" y="172"/>
                  </a:cubicBezTo>
                  <a:cubicBezTo>
                    <a:pt x="264" y="180"/>
                    <a:pt x="277" y="182"/>
                    <a:pt x="279" y="190"/>
                  </a:cubicBezTo>
                  <a:cubicBezTo>
                    <a:pt x="281" y="199"/>
                    <a:pt x="268" y="214"/>
                    <a:pt x="274" y="224"/>
                  </a:cubicBezTo>
                  <a:cubicBezTo>
                    <a:pt x="278" y="234"/>
                    <a:pt x="299" y="248"/>
                    <a:pt x="313" y="252"/>
                  </a:cubicBezTo>
                  <a:cubicBezTo>
                    <a:pt x="327" y="255"/>
                    <a:pt x="341" y="246"/>
                    <a:pt x="355" y="246"/>
                  </a:cubicBezTo>
                  <a:cubicBezTo>
                    <a:pt x="370" y="246"/>
                    <a:pt x="389" y="246"/>
                    <a:pt x="402" y="252"/>
                  </a:cubicBezTo>
                  <a:cubicBezTo>
                    <a:pt x="415" y="257"/>
                    <a:pt x="429" y="271"/>
                    <a:pt x="433" y="281"/>
                  </a:cubicBezTo>
                  <a:cubicBezTo>
                    <a:pt x="437" y="291"/>
                    <a:pt x="434" y="308"/>
                    <a:pt x="427" y="312"/>
                  </a:cubicBezTo>
                  <a:cubicBezTo>
                    <a:pt x="420" y="316"/>
                    <a:pt x="399" y="307"/>
                    <a:pt x="390" y="304"/>
                  </a:cubicBezTo>
                  <a:cubicBezTo>
                    <a:pt x="382" y="302"/>
                    <a:pt x="381" y="299"/>
                    <a:pt x="375" y="298"/>
                  </a:cubicBezTo>
                  <a:cubicBezTo>
                    <a:pt x="369" y="296"/>
                    <a:pt x="365" y="295"/>
                    <a:pt x="354" y="296"/>
                  </a:cubicBezTo>
                  <a:cubicBezTo>
                    <a:pt x="344" y="298"/>
                    <a:pt x="322" y="304"/>
                    <a:pt x="313" y="308"/>
                  </a:cubicBezTo>
                  <a:cubicBezTo>
                    <a:pt x="303" y="311"/>
                    <a:pt x="303" y="315"/>
                    <a:pt x="298" y="318"/>
                  </a:cubicBezTo>
                  <a:cubicBezTo>
                    <a:pt x="292" y="321"/>
                    <a:pt x="291" y="319"/>
                    <a:pt x="279" y="326"/>
                  </a:cubicBezTo>
                  <a:cubicBezTo>
                    <a:pt x="266" y="333"/>
                    <a:pt x="238" y="352"/>
                    <a:pt x="223" y="361"/>
                  </a:cubicBezTo>
                  <a:cubicBezTo>
                    <a:pt x="207" y="371"/>
                    <a:pt x="202" y="362"/>
                    <a:pt x="185" y="381"/>
                  </a:cubicBezTo>
                  <a:cubicBezTo>
                    <a:pt x="168" y="400"/>
                    <a:pt x="143" y="439"/>
                    <a:pt x="119" y="476"/>
                  </a:cubicBezTo>
                  <a:cubicBezTo>
                    <a:pt x="94" y="512"/>
                    <a:pt x="66" y="557"/>
                    <a:pt x="39" y="601"/>
                  </a:cubicBezTo>
                </a:path>
              </a:pathLst>
            </a:custGeom>
            <a:noFill/>
            <a:ln w="571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32" name="Group 169"/>
            <p:cNvGrpSpPr>
              <a:grpSpLocks/>
            </p:cNvGrpSpPr>
            <p:nvPr/>
          </p:nvGrpSpPr>
          <p:grpSpPr bwMode="auto">
            <a:xfrm>
              <a:off x="-974229" y="4004931"/>
              <a:ext cx="1017762" cy="1399762"/>
              <a:chOff x="1256" y="1157"/>
              <a:chExt cx="437" cy="601"/>
            </a:xfrm>
          </p:grpSpPr>
          <p:sp>
            <p:nvSpPr>
              <p:cNvPr id="56" name="Freeform 170"/>
              <p:cNvSpPr>
                <a:spLocks/>
              </p:cNvSpPr>
              <p:nvPr/>
            </p:nvSpPr>
            <p:spPr bwMode="auto">
              <a:xfrm>
                <a:off x="1256" y="1157"/>
                <a:ext cx="437" cy="600"/>
              </a:xfrm>
              <a:custGeom>
                <a:avLst/>
                <a:gdLst>
                  <a:gd name="T0" fmla="*/ 0 w 437"/>
                  <a:gd name="T1" fmla="*/ 391 h 600"/>
                  <a:gd name="T2" fmla="*/ 84 w 437"/>
                  <a:gd name="T3" fmla="*/ 303 h 600"/>
                  <a:gd name="T4" fmla="*/ 120 w 437"/>
                  <a:gd name="T5" fmla="*/ 203 h 600"/>
                  <a:gd name="T6" fmla="*/ 146 w 437"/>
                  <a:gd name="T7" fmla="*/ 155 h 600"/>
                  <a:gd name="T8" fmla="*/ 172 w 437"/>
                  <a:gd name="T9" fmla="*/ 133 h 600"/>
                  <a:gd name="T10" fmla="*/ 193 w 437"/>
                  <a:gd name="T11" fmla="*/ 136 h 600"/>
                  <a:gd name="T12" fmla="*/ 214 w 437"/>
                  <a:gd name="T13" fmla="*/ 114 h 600"/>
                  <a:gd name="T14" fmla="*/ 233 w 437"/>
                  <a:gd name="T15" fmla="*/ 69 h 600"/>
                  <a:gd name="T16" fmla="*/ 246 w 437"/>
                  <a:gd name="T17" fmla="*/ 50 h 600"/>
                  <a:gd name="T18" fmla="*/ 254 w 437"/>
                  <a:gd name="T19" fmla="*/ 23 h 600"/>
                  <a:gd name="T20" fmla="*/ 256 w 437"/>
                  <a:gd name="T21" fmla="*/ 18 h 600"/>
                  <a:gd name="T22" fmla="*/ 260 w 437"/>
                  <a:gd name="T23" fmla="*/ 4 h 600"/>
                  <a:gd name="T24" fmla="*/ 277 w 437"/>
                  <a:gd name="T25" fmla="*/ 3 h 600"/>
                  <a:gd name="T26" fmla="*/ 286 w 437"/>
                  <a:gd name="T27" fmla="*/ 24 h 600"/>
                  <a:gd name="T28" fmla="*/ 282 w 437"/>
                  <a:gd name="T29" fmla="*/ 51 h 600"/>
                  <a:gd name="T30" fmla="*/ 279 w 437"/>
                  <a:gd name="T31" fmla="*/ 69 h 600"/>
                  <a:gd name="T32" fmla="*/ 272 w 437"/>
                  <a:gd name="T33" fmla="*/ 83 h 600"/>
                  <a:gd name="T34" fmla="*/ 267 w 437"/>
                  <a:gd name="T35" fmla="*/ 113 h 600"/>
                  <a:gd name="T36" fmla="*/ 260 w 437"/>
                  <a:gd name="T37" fmla="*/ 135 h 600"/>
                  <a:gd name="T38" fmla="*/ 262 w 437"/>
                  <a:gd name="T39" fmla="*/ 142 h 600"/>
                  <a:gd name="T40" fmla="*/ 261 w 437"/>
                  <a:gd name="T41" fmla="*/ 171 h 600"/>
                  <a:gd name="T42" fmla="*/ 279 w 437"/>
                  <a:gd name="T43" fmla="*/ 190 h 600"/>
                  <a:gd name="T44" fmla="*/ 273 w 437"/>
                  <a:gd name="T45" fmla="*/ 223 h 600"/>
                  <a:gd name="T46" fmla="*/ 313 w 437"/>
                  <a:gd name="T47" fmla="*/ 251 h 600"/>
                  <a:gd name="T48" fmla="*/ 355 w 437"/>
                  <a:gd name="T49" fmla="*/ 246 h 600"/>
                  <a:gd name="T50" fmla="*/ 401 w 437"/>
                  <a:gd name="T51" fmla="*/ 251 h 600"/>
                  <a:gd name="T52" fmla="*/ 433 w 437"/>
                  <a:gd name="T53" fmla="*/ 281 h 600"/>
                  <a:gd name="T54" fmla="*/ 427 w 437"/>
                  <a:gd name="T55" fmla="*/ 304 h 600"/>
                  <a:gd name="T56" fmla="*/ 390 w 437"/>
                  <a:gd name="T57" fmla="*/ 299 h 600"/>
                  <a:gd name="T58" fmla="*/ 375 w 437"/>
                  <a:gd name="T59" fmla="*/ 297 h 600"/>
                  <a:gd name="T60" fmla="*/ 354 w 437"/>
                  <a:gd name="T61" fmla="*/ 295 h 600"/>
                  <a:gd name="T62" fmla="*/ 312 w 437"/>
                  <a:gd name="T63" fmla="*/ 307 h 600"/>
                  <a:gd name="T64" fmla="*/ 297 w 437"/>
                  <a:gd name="T65" fmla="*/ 317 h 600"/>
                  <a:gd name="T66" fmla="*/ 279 w 437"/>
                  <a:gd name="T67" fmla="*/ 325 h 600"/>
                  <a:gd name="T68" fmla="*/ 222 w 437"/>
                  <a:gd name="T69" fmla="*/ 361 h 600"/>
                  <a:gd name="T70" fmla="*/ 185 w 437"/>
                  <a:gd name="T71" fmla="*/ 380 h 600"/>
                  <a:gd name="T72" fmla="*/ 119 w 437"/>
                  <a:gd name="T73" fmla="*/ 475 h 600"/>
                  <a:gd name="T74" fmla="*/ 39 w 437"/>
                  <a:gd name="T75" fmla="*/ 600 h 60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37"/>
                  <a:gd name="T115" fmla="*/ 0 h 600"/>
                  <a:gd name="T116" fmla="*/ 437 w 437"/>
                  <a:gd name="T117" fmla="*/ 600 h 60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37" h="600">
                    <a:moveTo>
                      <a:pt x="0" y="391"/>
                    </a:moveTo>
                    <a:cubicBezTo>
                      <a:pt x="14" y="376"/>
                      <a:pt x="64" y="334"/>
                      <a:pt x="84" y="303"/>
                    </a:cubicBezTo>
                    <a:cubicBezTo>
                      <a:pt x="104" y="272"/>
                      <a:pt x="110" y="228"/>
                      <a:pt x="120" y="203"/>
                    </a:cubicBezTo>
                    <a:cubicBezTo>
                      <a:pt x="130" y="178"/>
                      <a:pt x="137" y="166"/>
                      <a:pt x="146" y="155"/>
                    </a:cubicBezTo>
                    <a:cubicBezTo>
                      <a:pt x="155" y="143"/>
                      <a:pt x="164" y="136"/>
                      <a:pt x="172" y="133"/>
                    </a:cubicBezTo>
                    <a:cubicBezTo>
                      <a:pt x="179" y="130"/>
                      <a:pt x="186" y="140"/>
                      <a:pt x="193" y="136"/>
                    </a:cubicBezTo>
                    <a:cubicBezTo>
                      <a:pt x="200" y="133"/>
                      <a:pt x="207" y="125"/>
                      <a:pt x="214" y="114"/>
                    </a:cubicBezTo>
                    <a:cubicBezTo>
                      <a:pt x="220" y="103"/>
                      <a:pt x="227" y="79"/>
                      <a:pt x="233" y="69"/>
                    </a:cubicBezTo>
                    <a:cubicBezTo>
                      <a:pt x="238" y="58"/>
                      <a:pt x="242" y="58"/>
                      <a:pt x="246" y="50"/>
                    </a:cubicBezTo>
                    <a:cubicBezTo>
                      <a:pt x="249" y="43"/>
                      <a:pt x="252" y="28"/>
                      <a:pt x="254" y="23"/>
                    </a:cubicBezTo>
                    <a:cubicBezTo>
                      <a:pt x="255" y="18"/>
                      <a:pt x="255" y="22"/>
                      <a:pt x="256" y="18"/>
                    </a:cubicBezTo>
                    <a:cubicBezTo>
                      <a:pt x="257" y="15"/>
                      <a:pt x="257" y="7"/>
                      <a:pt x="260" y="4"/>
                    </a:cubicBezTo>
                    <a:cubicBezTo>
                      <a:pt x="264" y="1"/>
                      <a:pt x="273" y="0"/>
                      <a:pt x="277" y="3"/>
                    </a:cubicBezTo>
                    <a:cubicBezTo>
                      <a:pt x="282" y="7"/>
                      <a:pt x="285" y="16"/>
                      <a:pt x="286" y="24"/>
                    </a:cubicBezTo>
                    <a:cubicBezTo>
                      <a:pt x="287" y="32"/>
                      <a:pt x="283" y="44"/>
                      <a:pt x="282" y="51"/>
                    </a:cubicBezTo>
                    <a:cubicBezTo>
                      <a:pt x="281" y="59"/>
                      <a:pt x="280" y="63"/>
                      <a:pt x="279" y="69"/>
                    </a:cubicBezTo>
                    <a:cubicBezTo>
                      <a:pt x="277" y="74"/>
                      <a:pt x="274" y="76"/>
                      <a:pt x="272" y="83"/>
                    </a:cubicBezTo>
                    <a:cubicBezTo>
                      <a:pt x="270" y="91"/>
                      <a:pt x="269" y="104"/>
                      <a:pt x="267" y="113"/>
                    </a:cubicBezTo>
                    <a:cubicBezTo>
                      <a:pt x="265" y="122"/>
                      <a:pt x="261" y="130"/>
                      <a:pt x="260" y="135"/>
                    </a:cubicBezTo>
                    <a:cubicBezTo>
                      <a:pt x="260" y="140"/>
                      <a:pt x="262" y="136"/>
                      <a:pt x="262" y="142"/>
                    </a:cubicBezTo>
                    <a:cubicBezTo>
                      <a:pt x="263" y="148"/>
                      <a:pt x="258" y="163"/>
                      <a:pt x="261" y="171"/>
                    </a:cubicBezTo>
                    <a:cubicBezTo>
                      <a:pt x="264" y="178"/>
                      <a:pt x="277" y="181"/>
                      <a:pt x="279" y="190"/>
                    </a:cubicBezTo>
                    <a:cubicBezTo>
                      <a:pt x="280" y="198"/>
                      <a:pt x="268" y="213"/>
                      <a:pt x="273" y="223"/>
                    </a:cubicBezTo>
                    <a:cubicBezTo>
                      <a:pt x="278" y="233"/>
                      <a:pt x="299" y="247"/>
                      <a:pt x="313" y="251"/>
                    </a:cubicBezTo>
                    <a:cubicBezTo>
                      <a:pt x="326" y="254"/>
                      <a:pt x="340" y="246"/>
                      <a:pt x="355" y="246"/>
                    </a:cubicBezTo>
                    <a:cubicBezTo>
                      <a:pt x="370" y="246"/>
                      <a:pt x="388" y="245"/>
                      <a:pt x="401" y="251"/>
                    </a:cubicBezTo>
                    <a:cubicBezTo>
                      <a:pt x="414" y="256"/>
                      <a:pt x="429" y="272"/>
                      <a:pt x="433" y="281"/>
                    </a:cubicBezTo>
                    <a:cubicBezTo>
                      <a:pt x="437" y="289"/>
                      <a:pt x="434" y="301"/>
                      <a:pt x="427" y="304"/>
                    </a:cubicBezTo>
                    <a:cubicBezTo>
                      <a:pt x="420" y="307"/>
                      <a:pt x="399" y="301"/>
                      <a:pt x="390" y="299"/>
                    </a:cubicBezTo>
                    <a:cubicBezTo>
                      <a:pt x="382" y="298"/>
                      <a:pt x="381" y="297"/>
                      <a:pt x="375" y="297"/>
                    </a:cubicBezTo>
                    <a:cubicBezTo>
                      <a:pt x="369" y="296"/>
                      <a:pt x="365" y="293"/>
                      <a:pt x="354" y="295"/>
                    </a:cubicBezTo>
                    <a:cubicBezTo>
                      <a:pt x="344" y="297"/>
                      <a:pt x="321" y="303"/>
                      <a:pt x="312" y="307"/>
                    </a:cubicBezTo>
                    <a:cubicBezTo>
                      <a:pt x="303" y="310"/>
                      <a:pt x="303" y="314"/>
                      <a:pt x="297" y="317"/>
                    </a:cubicBezTo>
                    <a:cubicBezTo>
                      <a:pt x="292" y="320"/>
                      <a:pt x="291" y="318"/>
                      <a:pt x="279" y="325"/>
                    </a:cubicBezTo>
                    <a:cubicBezTo>
                      <a:pt x="266" y="332"/>
                      <a:pt x="238" y="351"/>
                      <a:pt x="222" y="361"/>
                    </a:cubicBezTo>
                    <a:cubicBezTo>
                      <a:pt x="207" y="370"/>
                      <a:pt x="202" y="361"/>
                      <a:pt x="185" y="380"/>
                    </a:cubicBezTo>
                    <a:cubicBezTo>
                      <a:pt x="167" y="399"/>
                      <a:pt x="143" y="438"/>
                      <a:pt x="119" y="475"/>
                    </a:cubicBezTo>
                    <a:cubicBezTo>
                      <a:pt x="94" y="511"/>
                      <a:pt x="66" y="556"/>
                      <a:pt x="39" y="600"/>
                    </a:cubicBezTo>
                  </a:path>
                </a:pathLst>
              </a:custGeom>
              <a:solidFill>
                <a:srgbClr val="F1DFBD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7" name="Freeform 171"/>
              <p:cNvSpPr>
                <a:spLocks/>
              </p:cNvSpPr>
              <p:nvPr/>
            </p:nvSpPr>
            <p:spPr bwMode="auto">
              <a:xfrm>
                <a:off x="1517" y="1332"/>
                <a:ext cx="7" cy="38"/>
              </a:xfrm>
              <a:custGeom>
                <a:avLst/>
                <a:gdLst>
                  <a:gd name="T0" fmla="*/ 0 w 53"/>
                  <a:gd name="T1" fmla="*/ 0 h 254"/>
                  <a:gd name="T2" fmla="*/ 1 w 53"/>
                  <a:gd name="T3" fmla="*/ 6 h 254"/>
                  <a:gd name="T4" fmla="*/ 0 60000 65536"/>
                  <a:gd name="T5" fmla="*/ 0 60000 65536"/>
                  <a:gd name="T6" fmla="*/ 0 w 53"/>
                  <a:gd name="T7" fmla="*/ 0 h 254"/>
                  <a:gd name="T8" fmla="*/ 53 w 53"/>
                  <a:gd name="T9" fmla="*/ 254 h 25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3" h="254">
                    <a:moveTo>
                      <a:pt x="0" y="0"/>
                    </a:moveTo>
                    <a:cubicBezTo>
                      <a:pt x="0" y="125"/>
                      <a:pt x="42" y="201"/>
                      <a:pt x="53" y="25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8" name="Freeform 172"/>
              <p:cNvSpPr>
                <a:spLocks/>
              </p:cNvSpPr>
              <p:nvPr/>
            </p:nvSpPr>
            <p:spPr bwMode="auto">
              <a:xfrm>
                <a:off x="1433" y="1294"/>
                <a:ext cx="17" cy="27"/>
              </a:xfrm>
              <a:custGeom>
                <a:avLst/>
                <a:gdLst>
                  <a:gd name="T0" fmla="*/ 2 w 116"/>
                  <a:gd name="T1" fmla="*/ 0 h 177"/>
                  <a:gd name="T2" fmla="*/ 1 w 116"/>
                  <a:gd name="T3" fmla="*/ 2 h 177"/>
                  <a:gd name="T4" fmla="*/ 0 w 116"/>
                  <a:gd name="T5" fmla="*/ 4 h 177"/>
                  <a:gd name="T6" fmla="*/ 0 60000 65536"/>
                  <a:gd name="T7" fmla="*/ 0 60000 65536"/>
                  <a:gd name="T8" fmla="*/ 0 60000 65536"/>
                  <a:gd name="T9" fmla="*/ 0 w 116"/>
                  <a:gd name="T10" fmla="*/ 0 h 177"/>
                  <a:gd name="T11" fmla="*/ 116 w 116"/>
                  <a:gd name="T12" fmla="*/ 177 h 1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6" h="177">
                    <a:moveTo>
                      <a:pt x="116" y="0"/>
                    </a:moveTo>
                    <a:lnTo>
                      <a:pt x="48" y="72"/>
                    </a:lnTo>
                    <a:lnTo>
                      <a:pt x="0" y="177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9" name="Freeform 173"/>
              <p:cNvSpPr>
                <a:spLocks/>
              </p:cNvSpPr>
              <p:nvPr/>
            </p:nvSpPr>
            <p:spPr bwMode="auto">
              <a:xfrm>
                <a:off x="1645" y="1428"/>
                <a:ext cx="40" cy="36"/>
              </a:xfrm>
              <a:custGeom>
                <a:avLst/>
                <a:gdLst>
                  <a:gd name="T0" fmla="*/ 5 w 266"/>
                  <a:gd name="T1" fmla="*/ 1 h 241"/>
                  <a:gd name="T2" fmla="*/ 2 w 266"/>
                  <a:gd name="T3" fmla="*/ 0 h 241"/>
                  <a:gd name="T4" fmla="*/ 0 w 266"/>
                  <a:gd name="T5" fmla="*/ 2 h 241"/>
                  <a:gd name="T6" fmla="*/ 1 w 266"/>
                  <a:gd name="T7" fmla="*/ 4 h 241"/>
                  <a:gd name="T8" fmla="*/ 5 w 266"/>
                  <a:gd name="T9" fmla="*/ 5 h 241"/>
                  <a:gd name="T10" fmla="*/ 5 w 266"/>
                  <a:gd name="T11" fmla="*/ 1 h 2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66"/>
                  <a:gd name="T19" fmla="*/ 0 h 241"/>
                  <a:gd name="T20" fmla="*/ 266 w 266"/>
                  <a:gd name="T21" fmla="*/ 241 h 24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66" h="241">
                    <a:moveTo>
                      <a:pt x="219" y="45"/>
                    </a:moveTo>
                    <a:cubicBezTo>
                      <a:pt x="159" y="31"/>
                      <a:pt x="102" y="0"/>
                      <a:pt x="67" y="9"/>
                    </a:cubicBezTo>
                    <a:cubicBezTo>
                      <a:pt x="32" y="18"/>
                      <a:pt x="11" y="37"/>
                      <a:pt x="7" y="101"/>
                    </a:cubicBezTo>
                    <a:cubicBezTo>
                      <a:pt x="3" y="165"/>
                      <a:pt x="0" y="172"/>
                      <a:pt x="35" y="193"/>
                    </a:cubicBezTo>
                    <a:lnTo>
                      <a:pt x="235" y="241"/>
                    </a:lnTo>
                    <a:cubicBezTo>
                      <a:pt x="266" y="216"/>
                      <a:pt x="222" y="86"/>
                      <a:pt x="219" y="45"/>
                    </a:cubicBezTo>
                    <a:close/>
                  </a:path>
                </a:pathLst>
              </a:custGeom>
              <a:solidFill>
                <a:srgbClr val="FAF3E6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0" name="Freeform 174"/>
              <p:cNvSpPr>
                <a:spLocks/>
              </p:cNvSpPr>
              <p:nvPr/>
            </p:nvSpPr>
            <p:spPr bwMode="auto">
              <a:xfrm>
                <a:off x="1515" y="1158"/>
                <a:ext cx="15" cy="27"/>
              </a:xfrm>
              <a:custGeom>
                <a:avLst/>
                <a:gdLst>
                  <a:gd name="T0" fmla="*/ 0 w 102"/>
                  <a:gd name="T1" fmla="*/ 4 h 177"/>
                  <a:gd name="T2" fmla="*/ 1 w 102"/>
                  <a:gd name="T3" fmla="*/ 3 h 177"/>
                  <a:gd name="T4" fmla="*/ 2 w 102"/>
                  <a:gd name="T5" fmla="*/ 0 h 177"/>
                  <a:gd name="T6" fmla="*/ 1 w 102"/>
                  <a:gd name="T7" fmla="*/ 1 h 177"/>
                  <a:gd name="T8" fmla="*/ 0 w 102"/>
                  <a:gd name="T9" fmla="*/ 4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"/>
                  <a:gd name="T16" fmla="*/ 0 h 177"/>
                  <a:gd name="T17" fmla="*/ 102 w 102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" h="177">
                    <a:moveTo>
                      <a:pt x="0" y="163"/>
                    </a:moveTo>
                    <a:cubicBezTo>
                      <a:pt x="5" y="177"/>
                      <a:pt x="45" y="158"/>
                      <a:pt x="62" y="137"/>
                    </a:cubicBezTo>
                    <a:cubicBezTo>
                      <a:pt x="81" y="84"/>
                      <a:pt x="102" y="31"/>
                      <a:pt x="96" y="15"/>
                    </a:cubicBezTo>
                    <a:cubicBezTo>
                      <a:pt x="90" y="0"/>
                      <a:pt x="40" y="15"/>
                      <a:pt x="28" y="47"/>
                    </a:cubicBezTo>
                    <a:cubicBezTo>
                      <a:pt x="16" y="79"/>
                      <a:pt x="10" y="143"/>
                      <a:pt x="0" y="163"/>
                    </a:cubicBezTo>
                    <a:close/>
                  </a:path>
                </a:pathLst>
              </a:custGeom>
              <a:solidFill>
                <a:srgbClr val="FAF3E6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" name="Line 175"/>
              <p:cNvSpPr>
                <a:spLocks noChangeShapeType="1"/>
              </p:cNvSpPr>
              <p:nvPr/>
            </p:nvSpPr>
            <p:spPr bwMode="auto">
              <a:xfrm flipV="1">
                <a:off x="1522" y="1346"/>
                <a:ext cx="6" cy="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2" name="Freeform 176"/>
              <p:cNvSpPr>
                <a:spLocks/>
              </p:cNvSpPr>
              <p:nvPr/>
            </p:nvSpPr>
            <p:spPr bwMode="auto">
              <a:xfrm>
                <a:off x="1506" y="1441"/>
                <a:ext cx="95" cy="8"/>
              </a:xfrm>
              <a:custGeom>
                <a:avLst/>
                <a:gdLst>
                  <a:gd name="T0" fmla="*/ 0 w 624"/>
                  <a:gd name="T1" fmla="*/ 1 h 56"/>
                  <a:gd name="T2" fmla="*/ 7 w 624"/>
                  <a:gd name="T3" fmla="*/ 1 h 56"/>
                  <a:gd name="T4" fmla="*/ 14 w 624"/>
                  <a:gd name="T5" fmla="*/ 0 h 56"/>
                  <a:gd name="T6" fmla="*/ 0 60000 65536"/>
                  <a:gd name="T7" fmla="*/ 0 60000 65536"/>
                  <a:gd name="T8" fmla="*/ 0 60000 65536"/>
                  <a:gd name="T9" fmla="*/ 0 w 624"/>
                  <a:gd name="T10" fmla="*/ 0 h 56"/>
                  <a:gd name="T11" fmla="*/ 624 w 624"/>
                  <a:gd name="T12" fmla="*/ 56 h 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24" h="56">
                    <a:moveTo>
                      <a:pt x="0" y="48"/>
                    </a:moveTo>
                    <a:cubicBezTo>
                      <a:pt x="92" y="52"/>
                      <a:pt x="184" y="56"/>
                      <a:pt x="288" y="48"/>
                    </a:cubicBezTo>
                    <a:cubicBezTo>
                      <a:pt x="392" y="40"/>
                      <a:pt x="508" y="20"/>
                      <a:pt x="624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3" name="Freeform 177"/>
              <p:cNvSpPr>
                <a:spLocks/>
              </p:cNvSpPr>
              <p:nvPr/>
            </p:nvSpPr>
            <p:spPr bwMode="auto">
              <a:xfrm>
                <a:off x="1668" y="1430"/>
                <a:ext cx="15" cy="38"/>
              </a:xfrm>
              <a:custGeom>
                <a:avLst/>
                <a:gdLst>
                  <a:gd name="T0" fmla="*/ 1 w 96"/>
                  <a:gd name="T1" fmla="*/ 1 h 254"/>
                  <a:gd name="T2" fmla="*/ 1 w 96"/>
                  <a:gd name="T3" fmla="*/ 1 h 254"/>
                  <a:gd name="T4" fmla="*/ 1 w 96"/>
                  <a:gd name="T5" fmla="*/ 5 h 254"/>
                  <a:gd name="T6" fmla="*/ 2 w 96"/>
                  <a:gd name="T7" fmla="*/ 5 h 254"/>
                  <a:gd name="T8" fmla="*/ 1 w 96"/>
                  <a:gd name="T9" fmla="*/ 1 h 2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254"/>
                  <a:gd name="T17" fmla="*/ 96 w 96"/>
                  <a:gd name="T18" fmla="*/ 254 h 2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254">
                    <a:moveTo>
                      <a:pt x="60" y="37"/>
                    </a:moveTo>
                    <a:cubicBezTo>
                      <a:pt x="0" y="23"/>
                      <a:pt x="38" y="0"/>
                      <a:pt x="32" y="29"/>
                    </a:cubicBezTo>
                    <a:cubicBezTo>
                      <a:pt x="52" y="93"/>
                      <a:pt x="52" y="173"/>
                      <a:pt x="44" y="213"/>
                    </a:cubicBezTo>
                    <a:cubicBezTo>
                      <a:pt x="74" y="221"/>
                      <a:pt x="81" y="254"/>
                      <a:pt x="84" y="225"/>
                    </a:cubicBezTo>
                    <a:cubicBezTo>
                      <a:pt x="87" y="196"/>
                      <a:pt x="96" y="133"/>
                      <a:pt x="60" y="37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4" name="Freeform 178"/>
              <p:cNvSpPr>
                <a:spLocks/>
              </p:cNvSpPr>
              <p:nvPr/>
            </p:nvSpPr>
            <p:spPr bwMode="auto">
              <a:xfrm>
                <a:off x="1645" y="1428"/>
                <a:ext cx="39" cy="35"/>
              </a:xfrm>
              <a:custGeom>
                <a:avLst/>
                <a:gdLst>
                  <a:gd name="T0" fmla="*/ 5 w 262"/>
                  <a:gd name="T1" fmla="*/ 1 h 233"/>
                  <a:gd name="T2" fmla="*/ 1 w 262"/>
                  <a:gd name="T3" fmla="*/ 0 h 233"/>
                  <a:gd name="T4" fmla="*/ 0 w 262"/>
                  <a:gd name="T5" fmla="*/ 2 h 233"/>
                  <a:gd name="T6" fmla="*/ 1 w 262"/>
                  <a:gd name="T7" fmla="*/ 4 h 233"/>
                  <a:gd name="T8" fmla="*/ 5 w 262"/>
                  <a:gd name="T9" fmla="*/ 5 h 233"/>
                  <a:gd name="T10" fmla="*/ 5 w 262"/>
                  <a:gd name="T11" fmla="*/ 1 h 2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62"/>
                  <a:gd name="T19" fmla="*/ 0 h 233"/>
                  <a:gd name="T20" fmla="*/ 262 w 262"/>
                  <a:gd name="T21" fmla="*/ 233 h 2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62" h="233">
                    <a:moveTo>
                      <a:pt x="219" y="45"/>
                    </a:moveTo>
                    <a:cubicBezTo>
                      <a:pt x="159" y="31"/>
                      <a:pt x="102" y="0"/>
                      <a:pt x="67" y="9"/>
                    </a:cubicBezTo>
                    <a:cubicBezTo>
                      <a:pt x="32" y="18"/>
                      <a:pt x="11" y="37"/>
                      <a:pt x="7" y="101"/>
                    </a:cubicBezTo>
                    <a:cubicBezTo>
                      <a:pt x="3" y="165"/>
                      <a:pt x="0" y="172"/>
                      <a:pt x="35" y="193"/>
                    </a:cubicBezTo>
                    <a:lnTo>
                      <a:pt x="231" y="233"/>
                    </a:lnTo>
                    <a:cubicBezTo>
                      <a:pt x="262" y="208"/>
                      <a:pt x="221" y="84"/>
                      <a:pt x="219" y="45"/>
                    </a:cubicBezTo>
                    <a:close/>
                  </a:path>
                </a:pathLst>
              </a:custGeom>
              <a:noFill/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5" name="Freeform 179"/>
              <p:cNvSpPr>
                <a:spLocks/>
              </p:cNvSpPr>
              <p:nvPr/>
            </p:nvSpPr>
            <p:spPr bwMode="auto">
              <a:xfrm>
                <a:off x="1517" y="1157"/>
                <a:ext cx="14" cy="12"/>
              </a:xfrm>
              <a:custGeom>
                <a:avLst/>
                <a:gdLst>
                  <a:gd name="T0" fmla="*/ 0 w 95"/>
                  <a:gd name="T1" fmla="*/ 1 h 81"/>
                  <a:gd name="T2" fmla="*/ 2 w 95"/>
                  <a:gd name="T3" fmla="*/ 1 h 81"/>
                  <a:gd name="T4" fmla="*/ 2 w 95"/>
                  <a:gd name="T5" fmla="*/ 0 h 81"/>
                  <a:gd name="T6" fmla="*/ 0 w 95"/>
                  <a:gd name="T7" fmla="*/ 1 h 81"/>
                  <a:gd name="T8" fmla="*/ 0 w 95"/>
                  <a:gd name="T9" fmla="*/ 1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5"/>
                  <a:gd name="T16" fmla="*/ 0 h 81"/>
                  <a:gd name="T17" fmla="*/ 95 w 95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5" h="81">
                    <a:moveTo>
                      <a:pt x="4" y="61"/>
                    </a:moveTo>
                    <a:cubicBezTo>
                      <a:pt x="9" y="75"/>
                      <a:pt x="32" y="49"/>
                      <a:pt x="76" y="53"/>
                    </a:cubicBezTo>
                    <a:cubicBezTo>
                      <a:pt x="95" y="0"/>
                      <a:pt x="91" y="18"/>
                      <a:pt x="80" y="17"/>
                    </a:cubicBezTo>
                    <a:cubicBezTo>
                      <a:pt x="69" y="16"/>
                      <a:pt x="25" y="42"/>
                      <a:pt x="12" y="49"/>
                    </a:cubicBezTo>
                    <a:cubicBezTo>
                      <a:pt x="0" y="81"/>
                      <a:pt x="14" y="41"/>
                      <a:pt x="4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6" name="Freeform 180"/>
              <p:cNvSpPr>
                <a:spLocks/>
              </p:cNvSpPr>
              <p:nvPr/>
            </p:nvSpPr>
            <p:spPr bwMode="auto">
              <a:xfrm>
                <a:off x="1515" y="1158"/>
                <a:ext cx="15" cy="27"/>
              </a:xfrm>
              <a:custGeom>
                <a:avLst/>
                <a:gdLst>
                  <a:gd name="T0" fmla="*/ 0 w 102"/>
                  <a:gd name="T1" fmla="*/ 4 h 177"/>
                  <a:gd name="T2" fmla="*/ 1 w 102"/>
                  <a:gd name="T3" fmla="*/ 3 h 177"/>
                  <a:gd name="T4" fmla="*/ 2 w 102"/>
                  <a:gd name="T5" fmla="*/ 0 h 177"/>
                  <a:gd name="T6" fmla="*/ 1 w 102"/>
                  <a:gd name="T7" fmla="*/ 1 h 177"/>
                  <a:gd name="T8" fmla="*/ 0 w 102"/>
                  <a:gd name="T9" fmla="*/ 4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"/>
                  <a:gd name="T16" fmla="*/ 0 h 177"/>
                  <a:gd name="T17" fmla="*/ 102 w 102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" h="177">
                    <a:moveTo>
                      <a:pt x="0" y="163"/>
                    </a:moveTo>
                    <a:cubicBezTo>
                      <a:pt x="5" y="177"/>
                      <a:pt x="45" y="158"/>
                      <a:pt x="62" y="137"/>
                    </a:cubicBezTo>
                    <a:cubicBezTo>
                      <a:pt x="81" y="84"/>
                      <a:pt x="102" y="31"/>
                      <a:pt x="96" y="15"/>
                    </a:cubicBezTo>
                    <a:cubicBezTo>
                      <a:pt x="90" y="0"/>
                      <a:pt x="40" y="15"/>
                      <a:pt x="28" y="47"/>
                    </a:cubicBezTo>
                    <a:cubicBezTo>
                      <a:pt x="16" y="79"/>
                      <a:pt x="10" y="143"/>
                      <a:pt x="0" y="163"/>
                    </a:cubicBezTo>
                    <a:close/>
                  </a:path>
                </a:pathLst>
              </a:custGeom>
              <a:noFill/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7" name="Freeform 181"/>
              <p:cNvSpPr>
                <a:spLocks/>
              </p:cNvSpPr>
              <p:nvPr/>
            </p:nvSpPr>
            <p:spPr bwMode="auto">
              <a:xfrm>
                <a:off x="1256" y="1157"/>
                <a:ext cx="437" cy="601"/>
              </a:xfrm>
              <a:custGeom>
                <a:avLst/>
                <a:gdLst>
                  <a:gd name="T0" fmla="*/ 0 w 437"/>
                  <a:gd name="T1" fmla="*/ 379 h 601"/>
                  <a:gd name="T2" fmla="*/ 80 w 437"/>
                  <a:gd name="T3" fmla="*/ 299 h 601"/>
                  <a:gd name="T4" fmla="*/ 120 w 437"/>
                  <a:gd name="T5" fmla="*/ 204 h 601"/>
                  <a:gd name="T6" fmla="*/ 146 w 437"/>
                  <a:gd name="T7" fmla="*/ 155 h 601"/>
                  <a:gd name="T8" fmla="*/ 172 w 437"/>
                  <a:gd name="T9" fmla="*/ 134 h 601"/>
                  <a:gd name="T10" fmla="*/ 194 w 437"/>
                  <a:gd name="T11" fmla="*/ 137 h 601"/>
                  <a:gd name="T12" fmla="*/ 214 w 437"/>
                  <a:gd name="T13" fmla="*/ 115 h 601"/>
                  <a:gd name="T14" fmla="*/ 233 w 437"/>
                  <a:gd name="T15" fmla="*/ 70 h 601"/>
                  <a:gd name="T16" fmla="*/ 246 w 437"/>
                  <a:gd name="T17" fmla="*/ 52 h 601"/>
                  <a:gd name="T18" fmla="*/ 254 w 437"/>
                  <a:gd name="T19" fmla="*/ 24 h 601"/>
                  <a:gd name="T20" fmla="*/ 258 w 437"/>
                  <a:gd name="T21" fmla="*/ 17 h 601"/>
                  <a:gd name="T22" fmla="*/ 260 w 437"/>
                  <a:gd name="T23" fmla="*/ 5 h 601"/>
                  <a:gd name="T24" fmla="*/ 278 w 437"/>
                  <a:gd name="T25" fmla="*/ 3 h 601"/>
                  <a:gd name="T26" fmla="*/ 286 w 437"/>
                  <a:gd name="T27" fmla="*/ 25 h 601"/>
                  <a:gd name="T28" fmla="*/ 283 w 437"/>
                  <a:gd name="T29" fmla="*/ 52 h 601"/>
                  <a:gd name="T30" fmla="*/ 279 w 437"/>
                  <a:gd name="T31" fmla="*/ 70 h 601"/>
                  <a:gd name="T32" fmla="*/ 272 w 437"/>
                  <a:gd name="T33" fmla="*/ 84 h 601"/>
                  <a:gd name="T34" fmla="*/ 267 w 437"/>
                  <a:gd name="T35" fmla="*/ 114 h 601"/>
                  <a:gd name="T36" fmla="*/ 260 w 437"/>
                  <a:gd name="T37" fmla="*/ 136 h 601"/>
                  <a:gd name="T38" fmla="*/ 263 w 437"/>
                  <a:gd name="T39" fmla="*/ 143 h 601"/>
                  <a:gd name="T40" fmla="*/ 261 w 437"/>
                  <a:gd name="T41" fmla="*/ 172 h 601"/>
                  <a:gd name="T42" fmla="*/ 279 w 437"/>
                  <a:gd name="T43" fmla="*/ 190 h 601"/>
                  <a:gd name="T44" fmla="*/ 274 w 437"/>
                  <a:gd name="T45" fmla="*/ 224 h 601"/>
                  <a:gd name="T46" fmla="*/ 313 w 437"/>
                  <a:gd name="T47" fmla="*/ 252 h 601"/>
                  <a:gd name="T48" fmla="*/ 355 w 437"/>
                  <a:gd name="T49" fmla="*/ 246 h 601"/>
                  <a:gd name="T50" fmla="*/ 402 w 437"/>
                  <a:gd name="T51" fmla="*/ 252 h 601"/>
                  <a:gd name="T52" fmla="*/ 433 w 437"/>
                  <a:gd name="T53" fmla="*/ 281 h 601"/>
                  <a:gd name="T54" fmla="*/ 427 w 437"/>
                  <a:gd name="T55" fmla="*/ 312 h 601"/>
                  <a:gd name="T56" fmla="*/ 390 w 437"/>
                  <a:gd name="T57" fmla="*/ 304 h 601"/>
                  <a:gd name="T58" fmla="*/ 375 w 437"/>
                  <a:gd name="T59" fmla="*/ 298 h 601"/>
                  <a:gd name="T60" fmla="*/ 354 w 437"/>
                  <a:gd name="T61" fmla="*/ 296 h 601"/>
                  <a:gd name="T62" fmla="*/ 313 w 437"/>
                  <a:gd name="T63" fmla="*/ 308 h 601"/>
                  <a:gd name="T64" fmla="*/ 298 w 437"/>
                  <a:gd name="T65" fmla="*/ 318 h 601"/>
                  <a:gd name="T66" fmla="*/ 279 w 437"/>
                  <a:gd name="T67" fmla="*/ 326 h 601"/>
                  <a:gd name="T68" fmla="*/ 223 w 437"/>
                  <a:gd name="T69" fmla="*/ 361 h 601"/>
                  <a:gd name="T70" fmla="*/ 185 w 437"/>
                  <a:gd name="T71" fmla="*/ 381 h 601"/>
                  <a:gd name="T72" fmla="*/ 119 w 437"/>
                  <a:gd name="T73" fmla="*/ 476 h 601"/>
                  <a:gd name="T74" fmla="*/ 39 w 437"/>
                  <a:gd name="T75" fmla="*/ 601 h 60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37"/>
                  <a:gd name="T115" fmla="*/ 0 h 601"/>
                  <a:gd name="T116" fmla="*/ 437 w 437"/>
                  <a:gd name="T117" fmla="*/ 601 h 60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37" h="601">
                    <a:moveTo>
                      <a:pt x="0" y="379"/>
                    </a:moveTo>
                    <a:cubicBezTo>
                      <a:pt x="13" y="366"/>
                      <a:pt x="60" y="328"/>
                      <a:pt x="80" y="299"/>
                    </a:cubicBezTo>
                    <a:cubicBezTo>
                      <a:pt x="100" y="270"/>
                      <a:pt x="109" y="228"/>
                      <a:pt x="120" y="204"/>
                    </a:cubicBezTo>
                    <a:cubicBezTo>
                      <a:pt x="131" y="180"/>
                      <a:pt x="138" y="167"/>
                      <a:pt x="146" y="155"/>
                    </a:cubicBezTo>
                    <a:cubicBezTo>
                      <a:pt x="155" y="144"/>
                      <a:pt x="164" y="137"/>
                      <a:pt x="172" y="134"/>
                    </a:cubicBezTo>
                    <a:cubicBezTo>
                      <a:pt x="180" y="131"/>
                      <a:pt x="187" y="141"/>
                      <a:pt x="194" y="137"/>
                    </a:cubicBezTo>
                    <a:cubicBezTo>
                      <a:pt x="200" y="134"/>
                      <a:pt x="207" y="126"/>
                      <a:pt x="214" y="115"/>
                    </a:cubicBezTo>
                    <a:cubicBezTo>
                      <a:pt x="221" y="103"/>
                      <a:pt x="228" y="80"/>
                      <a:pt x="233" y="70"/>
                    </a:cubicBezTo>
                    <a:cubicBezTo>
                      <a:pt x="238" y="59"/>
                      <a:pt x="243" y="59"/>
                      <a:pt x="246" y="52"/>
                    </a:cubicBezTo>
                    <a:cubicBezTo>
                      <a:pt x="250" y="44"/>
                      <a:pt x="252" y="30"/>
                      <a:pt x="254" y="24"/>
                    </a:cubicBezTo>
                    <a:cubicBezTo>
                      <a:pt x="256" y="18"/>
                      <a:pt x="257" y="20"/>
                      <a:pt x="258" y="17"/>
                    </a:cubicBezTo>
                    <a:cubicBezTo>
                      <a:pt x="259" y="14"/>
                      <a:pt x="257" y="7"/>
                      <a:pt x="260" y="5"/>
                    </a:cubicBezTo>
                    <a:cubicBezTo>
                      <a:pt x="264" y="2"/>
                      <a:pt x="273" y="0"/>
                      <a:pt x="278" y="3"/>
                    </a:cubicBezTo>
                    <a:cubicBezTo>
                      <a:pt x="282" y="7"/>
                      <a:pt x="285" y="17"/>
                      <a:pt x="286" y="25"/>
                    </a:cubicBezTo>
                    <a:cubicBezTo>
                      <a:pt x="287" y="33"/>
                      <a:pt x="284" y="45"/>
                      <a:pt x="283" y="52"/>
                    </a:cubicBezTo>
                    <a:cubicBezTo>
                      <a:pt x="281" y="60"/>
                      <a:pt x="281" y="64"/>
                      <a:pt x="279" y="70"/>
                    </a:cubicBezTo>
                    <a:cubicBezTo>
                      <a:pt x="277" y="75"/>
                      <a:pt x="274" y="77"/>
                      <a:pt x="272" y="84"/>
                    </a:cubicBezTo>
                    <a:cubicBezTo>
                      <a:pt x="270" y="91"/>
                      <a:pt x="269" y="105"/>
                      <a:pt x="267" y="114"/>
                    </a:cubicBezTo>
                    <a:cubicBezTo>
                      <a:pt x="265" y="123"/>
                      <a:pt x="261" y="131"/>
                      <a:pt x="260" y="136"/>
                    </a:cubicBezTo>
                    <a:cubicBezTo>
                      <a:pt x="260" y="141"/>
                      <a:pt x="262" y="137"/>
                      <a:pt x="263" y="143"/>
                    </a:cubicBezTo>
                    <a:cubicBezTo>
                      <a:pt x="263" y="149"/>
                      <a:pt x="259" y="164"/>
                      <a:pt x="261" y="172"/>
                    </a:cubicBezTo>
                    <a:cubicBezTo>
                      <a:pt x="264" y="180"/>
                      <a:pt x="277" y="182"/>
                      <a:pt x="279" y="190"/>
                    </a:cubicBezTo>
                    <a:cubicBezTo>
                      <a:pt x="281" y="199"/>
                      <a:pt x="268" y="214"/>
                      <a:pt x="274" y="224"/>
                    </a:cubicBezTo>
                    <a:cubicBezTo>
                      <a:pt x="278" y="234"/>
                      <a:pt x="299" y="248"/>
                      <a:pt x="313" y="252"/>
                    </a:cubicBezTo>
                    <a:cubicBezTo>
                      <a:pt x="327" y="255"/>
                      <a:pt x="341" y="246"/>
                      <a:pt x="355" y="246"/>
                    </a:cubicBezTo>
                    <a:cubicBezTo>
                      <a:pt x="370" y="246"/>
                      <a:pt x="389" y="246"/>
                      <a:pt x="402" y="252"/>
                    </a:cubicBezTo>
                    <a:cubicBezTo>
                      <a:pt x="415" y="257"/>
                      <a:pt x="429" y="271"/>
                      <a:pt x="433" y="281"/>
                    </a:cubicBezTo>
                    <a:cubicBezTo>
                      <a:pt x="437" y="291"/>
                      <a:pt x="434" y="308"/>
                      <a:pt x="427" y="312"/>
                    </a:cubicBezTo>
                    <a:cubicBezTo>
                      <a:pt x="420" y="316"/>
                      <a:pt x="399" y="307"/>
                      <a:pt x="390" y="304"/>
                    </a:cubicBezTo>
                    <a:cubicBezTo>
                      <a:pt x="382" y="302"/>
                      <a:pt x="381" y="299"/>
                      <a:pt x="375" y="298"/>
                    </a:cubicBezTo>
                    <a:cubicBezTo>
                      <a:pt x="369" y="296"/>
                      <a:pt x="365" y="295"/>
                      <a:pt x="354" y="296"/>
                    </a:cubicBezTo>
                    <a:cubicBezTo>
                      <a:pt x="344" y="298"/>
                      <a:pt x="322" y="304"/>
                      <a:pt x="313" y="308"/>
                    </a:cubicBezTo>
                    <a:cubicBezTo>
                      <a:pt x="303" y="311"/>
                      <a:pt x="303" y="315"/>
                      <a:pt x="298" y="318"/>
                    </a:cubicBezTo>
                    <a:cubicBezTo>
                      <a:pt x="292" y="321"/>
                      <a:pt x="291" y="319"/>
                      <a:pt x="279" y="326"/>
                    </a:cubicBezTo>
                    <a:cubicBezTo>
                      <a:pt x="266" y="333"/>
                      <a:pt x="238" y="352"/>
                      <a:pt x="223" y="361"/>
                    </a:cubicBezTo>
                    <a:cubicBezTo>
                      <a:pt x="207" y="371"/>
                      <a:pt x="202" y="362"/>
                      <a:pt x="185" y="381"/>
                    </a:cubicBezTo>
                    <a:cubicBezTo>
                      <a:pt x="168" y="400"/>
                      <a:pt x="143" y="439"/>
                      <a:pt x="119" y="476"/>
                    </a:cubicBezTo>
                    <a:cubicBezTo>
                      <a:pt x="94" y="512"/>
                      <a:pt x="66" y="557"/>
                      <a:pt x="39" y="601"/>
                    </a:cubicBezTo>
                  </a:path>
                </a:pathLst>
              </a:cu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33" name="Oval 68"/>
            <p:cNvSpPr>
              <a:spLocks noChangeAspect="1" noChangeArrowheads="1"/>
            </p:cNvSpPr>
            <p:nvPr/>
          </p:nvSpPr>
          <p:spPr bwMode="auto">
            <a:xfrm>
              <a:off x="-761399" y="5191863"/>
              <a:ext cx="62758" cy="6275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grpSp>
          <p:nvGrpSpPr>
            <p:cNvPr id="34" name="Group 320"/>
            <p:cNvGrpSpPr>
              <a:grpSpLocks/>
            </p:cNvGrpSpPr>
            <p:nvPr/>
          </p:nvGrpSpPr>
          <p:grpSpPr bwMode="auto">
            <a:xfrm>
              <a:off x="-758641" y="4010426"/>
              <a:ext cx="810400" cy="703984"/>
              <a:chOff x="768" y="949"/>
              <a:chExt cx="297" cy="258"/>
            </a:xfrm>
          </p:grpSpPr>
          <p:sp>
            <p:nvSpPr>
              <p:cNvPr id="52" name="Oval 53"/>
              <p:cNvSpPr>
                <a:spLocks noChangeAspect="1" noChangeArrowheads="1"/>
              </p:cNvSpPr>
              <p:nvPr/>
            </p:nvSpPr>
            <p:spPr bwMode="auto">
              <a:xfrm>
                <a:off x="908" y="949"/>
                <a:ext cx="23" cy="2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53" name="Oval 65"/>
              <p:cNvSpPr>
                <a:spLocks noChangeAspect="1" noChangeArrowheads="1"/>
              </p:cNvSpPr>
              <p:nvPr/>
            </p:nvSpPr>
            <p:spPr bwMode="auto">
              <a:xfrm>
                <a:off x="908" y="1184"/>
                <a:ext cx="23" cy="2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54" name="Oval 66"/>
              <p:cNvSpPr>
                <a:spLocks noChangeAspect="1" noChangeArrowheads="1"/>
              </p:cNvSpPr>
              <p:nvPr/>
            </p:nvSpPr>
            <p:spPr bwMode="auto">
              <a:xfrm>
                <a:off x="1042" y="1184"/>
                <a:ext cx="23" cy="2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55" name="Oval 68"/>
              <p:cNvSpPr>
                <a:spLocks noChangeAspect="1" noChangeArrowheads="1"/>
              </p:cNvSpPr>
              <p:nvPr/>
            </p:nvSpPr>
            <p:spPr bwMode="auto">
              <a:xfrm>
                <a:off x="768" y="1184"/>
                <a:ext cx="23" cy="2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</p:grpSp>
        <p:grpSp>
          <p:nvGrpSpPr>
            <p:cNvPr id="35" name="Group 319"/>
            <p:cNvGrpSpPr>
              <a:grpSpLocks/>
            </p:cNvGrpSpPr>
            <p:nvPr/>
          </p:nvGrpSpPr>
          <p:grpSpPr bwMode="auto">
            <a:xfrm>
              <a:off x="-761384" y="3385567"/>
              <a:ext cx="1176035" cy="1871830"/>
              <a:chOff x="420" y="738"/>
              <a:chExt cx="431" cy="686"/>
            </a:xfrm>
          </p:grpSpPr>
          <p:sp>
            <p:nvSpPr>
              <p:cNvPr id="36" name="Oval 53"/>
              <p:cNvSpPr>
                <a:spLocks noChangeAspect="1" noChangeArrowheads="1"/>
              </p:cNvSpPr>
              <p:nvPr/>
            </p:nvSpPr>
            <p:spPr bwMode="auto">
              <a:xfrm>
                <a:off x="560" y="967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37" name="Oval 54"/>
              <p:cNvSpPr>
                <a:spLocks noChangeAspect="1" noChangeArrowheads="1"/>
              </p:cNvSpPr>
              <p:nvPr/>
            </p:nvSpPr>
            <p:spPr bwMode="auto">
              <a:xfrm>
                <a:off x="694" y="967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38" name="Oval 55"/>
              <p:cNvSpPr>
                <a:spLocks noChangeAspect="1" noChangeArrowheads="1"/>
              </p:cNvSpPr>
              <p:nvPr/>
            </p:nvSpPr>
            <p:spPr bwMode="auto">
              <a:xfrm>
                <a:off x="829" y="967"/>
                <a:ext cx="22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39" name="Oval 56"/>
              <p:cNvSpPr>
                <a:spLocks noChangeAspect="1" noChangeArrowheads="1"/>
              </p:cNvSpPr>
              <p:nvPr/>
            </p:nvSpPr>
            <p:spPr bwMode="auto">
              <a:xfrm>
                <a:off x="420" y="967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0" name="Oval 57"/>
              <p:cNvSpPr>
                <a:spLocks noChangeAspect="1" noChangeArrowheads="1"/>
              </p:cNvSpPr>
              <p:nvPr/>
            </p:nvSpPr>
            <p:spPr bwMode="auto">
              <a:xfrm>
                <a:off x="560" y="738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1" name="Oval 58"/>
              <p:cNvSpPr>
                <a:spLocks noChangeAspect="1" noChangeArrowheads="1"/>
              </p:cNvSpPr>
              <p:nvPr/>
            </p:nvSpPr>
            <p:spPr bwMode="auto">
              <a:xfrm>
                <a:off x="694" y="738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2" name="Oval 59"/>
              <p:cNvSpPr>
                <a:spLocks noChangeAspect="1" noChangeArrowheads="1"/>
              </p:cNvSpPr>
              <p:nvPr/>
            </p:nvSpPr>
            <p:spPr bwMode="auto">
              <a:xfrm>
                <a:off x="829" y="738"/>
                <a:ext cx="22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3" name="Oval 60"/>
              <p:cNvSpPr>
                <a:spLocks noChangeAspect="1" noChangeArrowheads="1"/>
              </p:cNvSpPr>
              <p:nvPr/>
            </p:nvSpPr>
            <p:spPr bwMode="auto">
              <a:xfrm>
                <a:off x="420" y="738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4" name="Oval 61"/>
              <p:cNvSpPr>
                <a:spLocks noChangeAspect="1" noChangeArrowheads="1"/>
              </p:cNvSpPr>
              <p:nvPr/>
            </p:nvSpPr>
            <p:spPr bwMode="auto">
              <a:xfrm>
                <a:off x="560" y="140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5" name="Oval 62"/>
              <p:cNvSpPr>
                <a:spLocks noChangeAspect="1" noChangeArrowheads="1"/>
              </p:cNvSpPr>
              <p:nvPr/>
            </p:nvSpPr>
            <p:spPr bwMode="auto">
              <a:xfrm>
                <a:off x="694" y="140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6" name="Oval 63"/>
              <p:cNvSpPr>
                <a:spLocks noChangeAspect="1" noChangeArrowheads="1"/>
              </p:cNvSpPr>
              <p:nvPr/>
            </p:nvSpPr>
            <p:spPr bwMode="auto">
              <a:xfrm>
                <a:off x="829" y="1401"/>
                <a:ext cx="22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7" name="Oval 64"/>
              <p:cNvSpPr>
                <a:spLocks noChangeAspect="1" noChangeArrowheads="1"/>
              </p:cNvSpPr>
              <p:nvPr/>
            </p:nvSpPr>
            <p:spPr bwMode="auto">
              <a:xfrm>
                <a:off x="420" y="140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8" name="Oval 65"/>
              <p:cNvSpPr>
                <a:spLocks noChangeAspect="1" noChangeArrowheads="1"/>
              </p:cNvSpPr>
              <p:nvPr/>
            </p:nvSpPr>
            <p:spPr bwMode="auto">
              <a:xfrm>
                <a:off x="560" y="1202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9" name="Oval 66"/>
              <p:cNvSpPr>
                <a:spLocks noChangeAspect="1" noChangeArrowheads="1"/>
              </p:cNvSpPr>
              <p:nvPr/>
            </p:nvSpPr>
            <p:spPr bwMode="auto">
              <a:xfrm>
                <a:off x="694" y="1202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50" name="Oval 67"/>
              <p:cNvSpPr>
                <a:spLocks noChangeAspect="1" noChangeArrowheads="1"/>
              </p:cNvSpPr>
              <p:nvPr/>
            </p:nvSpPr>
            <p:spPr bwMode="auto">
              <a:xfrm>
                <a:off x="829" y="1202"/>
                <a:ext cx="22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51" name="Oval 68"/>
              <p:cNvSpPr>
                <a:spLocks noChangeAspect="1" noChangeArrowheads="1"/>
              </p:cNvSpPr>
              <p:nvPr/>
            </p:nvSpPr>
            <p:spPr bwMode="auto">
              <a:xfrm>
                <a:off x="420" y="1202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</p:grpSp>
      </p:grpSp>
      <p:pic>
        <p:nvPicPr>
          <p:cNvPr id="77" name="Picture 376" descr="drawings-task3.emf"/>
          <p:cNvPicPr>
            <a:picLocks noChangeAspect="1"/>
          </p:cNvPicPr>
          <p:nvPr/>
        </p:nvPicPr>
        <p:blipFill>
          <a:blip r:embed="rId4"/>
          <a:srcRect l="19171" t="50817" r="69031" b="34075"/>
          <a:stretch>
            <a:fillRect/>
          </a:stretch>
        </p:blipFill>
        <p:spPr bwMode="auto">
          <a:xfrm>
            <a:off x="7924800" y="2971800"/>
            <a:ext cx="121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800" dirty="0" smtClean="0"/>
              <a:t>USER STUDY 1</a:t>
            </a:r>
            <a:br>
              <a:rPr lang="en-US" sz="5800" dirty="0" smtClean="0"/>
            </a:br>
            <a:r>
              <a:rPr lang="en-US" sz="5800" dirty="0" smtClean="0"/>
              <a:t>better than blind?</a:t>
            </a:r>
            <a:endParaRPr lang="en-US" sz="5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disappearing mobile [Ni and Baudisch09]</a:t>
            </a:r>
            <a:endParaRPr lang="en-US" dirty="0"/>
          </a:p>
        </p:txBody>
      </p:sp>
      <p:pic>
        <p:nvPicPr>
          <p:cNvPr id="14" name="Picture 13" descr="errorletters.png"/>
          <p:cNvPicPr>
            <a:picLocks noChangeAspect="1" noChangeArrowheads="1"/>
          </p:cNvPicPr>
          <p:nvPr/>
        </p:nvPicPr>
        <p:blipFill>
          <a:blip r:embed="rId2"/>
          <a:srcRect l="64752" r="18025" b="67555"/>
          <a:stretch>
            <a:fillRect/>
          </a:stretch>
        </p:blipFill>
        <p:spPr bwMode="auto">
          <a:xfrm>
            <a:off x="2819400" y="103324"/>
            <a:ext cx="4191000" cy="561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1 – Research 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Hypothesis:</a:t>
            </a:r>
          </a:p>
          <a:p>
            <a:r>
              <a:rPr lang="en-US" dirty="0" smtClean="0"/>
              <a:t>users can </a:t>
            </a:r>
            <a:r>
              <a:rPr lang="en-US" b="1" dirty="0" smtClean="0">
                <a:solidFill>
                  <a:srgbClr val="FF0000"/>
                </a:solidFill>
              </a:rPr>
              <a:t>return to a location,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because they see their hands while interacting.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TASK 1 - GRAFITTI</a:t>
            </a:r>
          </a:p>
        </p:txBody>
      </p:sp>
      <p:pic>
        <p:nvPicPr>
          <p:cNvPr id="32779" name="Picture 8" descr="\\FS3\projekte$\Baudisch\Projects\Imaginary Interfaces\Paper\StudyPhotos\IMG_8784.JPG"/>
          <p:cNvPicPr>
            <a:picLocks noChangeAspect="1" noChangeArrowheads="1"/>
          </p:cNvPicPr>
          <p:nvPr/>
        </p:nvPicPr>
        <p:blipFill>
          <a:blip r:embed="rId3"/>
          <a:srcRect l="12959" t="18735" r="7120" b="20738"/>
          <a:stretch>
            <a:fillRect/>
          </a:stretch>
        </p:blipFill>
        <p:spPr bwMode="auto">
          <a:xfrm>
            <a:off x="4800600" y="1219200"/>
            <a:ext cx="4343400" cy="4928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03" name="Picture 117" descr="Study1stimulus.emf"/>
          <p:cNvPicPr>
            <a:picLocks noChangeAspect="1"/>
          </p:cNvPicPr>
          <p:nvPr/>
        </p:nvPicPr>
        <p:blipFill>
          <a:blip r:embed="rId4"/>
          <a:srcRect r="67341" b="52910"/>
          <a:stretch>
            <a:fillRect/>
          </a:stretch>
        </p:blipFill>
        <p:spPr bwMode="auto">
          <a:xfrm>
            <a:off x="302544" y="2337848"/>
            <a:ext cx="3962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Freeform 69"/>
          <p:cNvSpPr/>
          <p:nvPr/>
        </p:nvSpPr>
        <p:spPr>
          <a:xfrm>
            <a:off x="6475589" y="2616200"/>
            <a:ext cx="980722" cy="999066"/>
          </a:xfrm>
          <a:custGeom>
            <a:avLst/>
            <a:gdLst>
              <a:gd name="connsiteX0" fmla="*/ 5644 w 1052688"/>
              <a:gd name="connsiteY0" fmla="*/ 0 h 999066"/>
              <a:gd name="connsiteX1" fmla="*/ 31044 w 1052688"/>
              <a:gd name="connsiteY1" fmla="*/ 728133 h 999066"/>
              <a:gd name="connsiteX2" fmla="*/ 81844 w 1052688"/>
              <a:gd name="connsiteY2" fmla="*/ 804333 h 999066"/>
              <a:gd name="connsiteX3" fmla="*/ 522110 w 1052688"/>
              <a:gd name="connsiteY3" fmla="*/ 982133 h 999066"/>
              <a:gd name="connsiteX4" fmla="*/ 1004710 w 1052688"/>
              <a:gd name="connsiteY4" fmla="*/ 702733 h 999066"/>
              <a:gd name="connsiteX5" fmla="*/ 809977 w 1052688"/>
              <a:gd name="connsiteY5" fmla="*/ 84667 h 999066"/>
              <a:gd name="connsiteX0" fmla="*/ 9878 w 1056922"/>
              <a:gd name="connsiteY0" fmla="*/ 0 h 999066"/>
              <a:gd name="connsiteX1" fmla="*/ 86078 w 1056922"/>
              <a:gd name="connsiteY1" fmla="*/ 804333 h 999066"/>
              <a:gd name="connsiteX2" fmla="*/ 526344 w 1056922"/>
              <a:gd name="connsiteY2" fmla="*/ 982133 h 999066"/>
              <a:gd name="connsiteX3" fmla="*/ 1008944 w 1056922"/>
              <a:gd name="connsiteY3" fmla="*/ 702733 h 999066"/>
              <a:gd name="connsiteX4" fmla="*/ 814211 w 1056922"/>
              <a:gd name="connsiteY4" fmla="*/ 84667 h 999066"/>
              <a:gd name="connsiteX0" fmla="*/ 9878 w 980722"/>
              <a:gd name="connsiteY0" fmla="*/ 0 h 999066"/>
              <a:gd name="connsiteX1" fmla="*/ 86078 w 980722"/>
              <a:gd name="connsiteY1" fmla="*/ 804333 h 999066"/>
              <a:gd name="connsiteX2" fmla="*/ 526344 w 980722"/>
              <a:gd name="connsiteY2" fmla="*/ 982133 h 999066"/>
              <a:gd name="connsiteX3" fmla="*/ 932744 w 980722"/>
              <a:gd name="connsiteY3" fmla="*/ 702733 h 999066"/>
              <a:gd name="connsiteX4" fmla="*/ 814211 w 980722"/>
              <a:gd name="connsiteY4" fmla="*/ 84667 h 99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0722" h="999066">
                <a:moveTo>
                  <a:pt x="9878" y="0"/>
                </a:moveTo>
                <a:cubicBezTo>
                  <a:pt x="25753" y="167570"/>
                  <a:pt x="0" y="640644"/>
                  <a:pt x="86078" y="804333"/>
                </a:cubicBezTo>
                <a:cubicBezTo>
                  <a:pt x="172156" y="968022"/>
                  <a:pt x="385233" y="999066"/>
                  <a:pt x="526344" y="982133"/>
                </a:cubicBezTo>
                <a:cubicBezTo>
                  <a:pt x="667455" y="965200"/>
                  <a:pt x="884766" y="852311"/>
                  <a:pt x="932744" y="702733"/>
                </a:cubicBezTo>
                <a:cubicBezTo>
                  <a:pt x="980722" y="553155"/>
                  <a:pt x="802922" y="177800"/>
                  <a:pt x="814211" y="84667"/>
                </a:cubicBezTo>
              </a:path>
            </a:pathLst>
          </a:custGeom>
          <a:ln>
            <a:solidFill>
              <a:srgbClr val="FFFFFF"/>
            </a:solidFill>
          </a:ln>
          <a:effectLst>
            <a:glow rad="101600">
              <a:schemeClr val="accent3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117" descr="Study1stimulus.emf"/>
          <p:cNvPicPr>
            <a:picLocks noChangeAspect="1"/>
          </p:cNvPicPr>
          <p:nvPr/>
        </p:nvPicPr>
        <p:blipFill>
          <a:blip r:embed="rId4"/>
          <a:srcRect l="32659" r="34663" b="52910"/>
          <a:stretch>
            <a:fillRect/>
          </a:stretch>
        </p:blipFill>
        <p:spPr bwMode="auto">
          <a:xfrm>
            <a:off x="302544" y="4166648"/>
            <a:ext cx="3964656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TextBox 72"/>
          <p:cNvSpPr txBox="1"/>
          <p:nvPr/>
        </p:nvSpPr>
        <p:spPr>
          <a:xfrm>
            <a:off x="304800" y="6144871"/>
            <a:ext cx="3695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CHOSEN FROM DISAPPEARING MOBILE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5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1 – results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744538" y="2333997"/>
            <a:ext cx="7713662" cy="4371603"/>
            <a:chOff x="592138" y="4560888"/>
            <a:chExt cx="3092450" cy="1752600"/>
          </a:xfrm>
        </p:grpSpPr>
        <p:pic>
          <p:nvPicPr>
            <p:cNvPr id="34905" name="Picture 93" descr="drawings-task1.emf"/>
            <p:cNvPicPr>
              <a:picLocks noChangeAspect="1"/>
            </p:cNvPicPr>
            <p:nvPr/>
          </p:nvPicPr>
          <p:blipFill>
            <a:blip r:embed="rId3"/>
            <a:srcRect t="12817" r="21663" b="32706"/>
            <a:stretch>
              <a:fillRect/>
            </a:stretch>
          </p:blipFill>
          <p:spPr bwMode="auto">
            <a:xfrm>
              <a:off x="592138" y="4560888"/>
              <a:ext cx="309245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906" name="Freeform 94"/>
            <p:cNvSpPr>
              <a:spLocks/>
            </p:cNvSpPr>
            <p:nvPr/>
          </p:nvSpPr>
          <p:spPr bwMode="auto">
            <a:xfrm>
              <a:off x="1046163" y="4795838"/>
              <a:ext cx="198437" cy="34925"/>
            </a:xfrm>
            <a:custGeom>
              <a:avLst/>
              <a:gdLst>
                <a:gd name="T0" fmla="*/ 0 w 340"/>
                <a:gd name="T1" fmla="*/ 0 h 45"/>
                <a:gd name="T2" fmla="*/ 0 w 340"/>
                <a:gd name="T3" fmla="*/ 45 h 45"/>
                <a:gd name="T4" fmla="*/ 340 w 340"/>
                <a:gd name="T5" fmla="*/ 45 h 45"/>
                <a:gd name="T6" fmla="*/ 340 w 340"/>
                <a:gd name="T7" fmla="*/ 0 h 45"/>
                <a:gd name="T8" fmla="*/ 317 w 340"/>
                <a:gd name="T9" fmla="*/ 0 h 45"/>
                <a:gd name="T10" fmla="*/ 317 w 340"/>
                <a:gd name="T11" fmla="*/ 23 h 45"/>
                <a:gd name="T12" fmla="*/ 22 w 340"/>
                <a:gd name="T13" fmla="*/ 23 h 45"/>
                <a:gd name="T14" fmla="*/ 22 w 340"/>
                <a:gd name="T15" fmla="*/ 0 h 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40"/>
                <a:gd name="T25" fmla="*/ 0 h 45"/>
                <a:gd name="T26" fmla="*/ 340 w 340"/>
                <a:gd name="T27" fmla="*/ 45 h 4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40" h="45">
                  <a:moveTo>
                    <a:pt x="0" y="0"/>
                  </a:moveTo>
                  <a:lnTo>
                    <a:pt x="0" y="45"/>
                  </a:lnTo>
                  <a:lnTo>
                    <a:pt x="340" y="45"/>
                  </a:lnTo>
                  <a:lnTo>
                    <a:pt x="340" y="0"/>
                  </a:lnTo>
                  <a:lnTo>
                    <a:pt x="317" y="0"/>
                  </a:lnTo>
                  <a:lnTo>
                    <a:pt x="317" y="23"/>
                  </a:lnTo>
                  <a:lnTo>
                    <a:pt x="22" y="23"/>
                  </a:lnTo>
                  <a:lnTo>
                    <a:pt x="2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4907" name="Freeform 95"/>
            <p:cNvSpPr>
              <a:spLocks/>
            </p:cNvSpPr>
            <p:nvPr/>
          </p:nvSpPr>
          <p:spPr bwMode="auto">
            <a:xfrm>
              <a:off x="1270000" y="4795838"/>
              <a:ext cx="198438" cy="34925"/>
            </a:xfrm>
            <a:custGeom>
              <a:avLst/>
              <a:gdLst>
                <a:gd name="T0" fmla="*/ 0 w 340"/>
                <a:gd name="T1" fmla="*/ 0 h 45"/>
                <a:gd name="T2" fmla="*/ 0 w 340"/>
                <a:gd name="T3" fmla="*/ 45 h 45"/>
                <a:gd name="T4" fmla="*/ 340 w 340"/>
                <a:gd name="T5" fmla="*/ 45 h 45"/>
                <a:gd name="T6" fmla="*/ 340 w 340"/>
                <a:gd name="T7" fmla="*/ 0 h 45"/>
                <a:gd name="T8" fmla="*/ 317 w 340"/>
                <a:gd name="T9" fmla="*/ 0 h 45"/>
                <a:gd name="T10" fmla="*/ 317 w 340"/>
                <a:gd name="T11" fmla="*/ 23 h 45"/>
                <a:gd name="T12" fmla="*/ 22 w 340"/>
                <a:gd name="T13" fmla="*/ 23 h 45"/>
                <a:gd name="T14" fmla="*/ 22 w 340"/>
                <a:gd name="T15" fmla="*/ 0 h 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40"/>
                <a:gd name="T25" fmla="*/ 0 h 45"/>
                <a:gd name="T26" fmla="*/ 340 w 340"/>
                <a:gd name="T27" fmla="*/ 45 h 4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40" h="45">
                  <a:moveTo>
                    <a:pt x="0" y="0"/>
                  </a:moveTo>
                  <a:lnTo>
                    <a:pt x="0" y="45"/>
                  </a:lnTo>
                  <a:lnTo>
                    <a:pt x="340" y="45"/>
                  </a:lnTo>
                  <a:lnTo>
                    <a:pt x="340" y="0"/>
                  </a:lnTo>
                  <a:lnTo>
                    <a:pt x="317" y="0"/>
                  </a:lnTo>
                  <a:lnTo>
                    <a:pt x="317" y="23"/>
                  </a:lnTo>
                  <a:lnTo>
                    <a:pt x="22" y="23"/>
                  </a:lnTo>
                  <a:lnTo>
                    <a:pt x="2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4908" name="Freeform 97"/>
            <p:cNvSpPr>
              <a:spLocks/>
            </p:cNvSpPr>
            <p:nvPr/>
          </p:nvSpPr>
          <p:spPr bwMode="auto">
            <a:xfrm>
              <a:off x="1325563" y="5638800"/>
              <a:ext cx="198437" cy="34925"/>
            </a:xfrm>
            <a:custGeom>
              <a:avLst/>
              <a:gdLst>
                <a:gd name="T0" fmla="*/ 0 w 340"/>
                <a:gd name="T1" fmla="*/ 0 h 45"/>
                <a:gd name="T2" fmla="*/ 0 w 340"/>
                <a:gd name="T3" fmla="*/ 45 h 45"/>
                <a:gd name="T4" fmla="*/ 340 w 340"/>
                <a:gd name="T5" fmla="*/ 45 h 45"/>
                <a:gd name="T6" fmla="*/ 340 w 340"/>
                <a:gd name="T7" fmla="*/ 0 h 45"/>
                <a:gd name="T8" fmla="*/ 317 w 340"/>
                <a:gd name="T9" fmla="*/ 0 h 45"/>
                <a:gd name="T10" fmla="*/ 317 w 340"/>
                <a:gd name="T11" fmla="*/ 23 h 45"/>
                <a:gd name="T12" fmla="*/ 22 w 340"/>
                <a:gd name="T13" fmla="*/ 23 h 45"/>
                <a:gd name="T14" fmla="*/ 22 w 340"/>
                <a:gd name="T15" fmla="*/ 0 h 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40"/>
                <a:gd name="T25" fmla="*/ 0 h 45"/>
                <a:gd name="T26" fmla="*/ 340 w 340"/>
                <a:gd name="T27" fmla="*/ 45 h 4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40" h="45">
                  <a:moveTo>
                    <a:pt x="0" y="0"/>
                  </a:moveTo>
                  <a:lnTo>
                    <a:pt x="0" y="45"/>
                  </a:lnTo>
                  <a:lnTo>
                    <a:pt x="340" y="45"/>
                  </a:lnTo>
                  <a:lnTo>
                    <a:pt x="340" y="0"/>
                  </a:lnTo>
                  <a:lnTo>
                    <a:pt x="317" y="0"/>
                  </a:lnTo>
                  <a:lnTo>
                    <a:pt x="317" y="23"/>
                  </a:lnTo>
                  <a:lnTo>
                    <a:pt x="22" y="23"/>
                  </a:lnTo>
                  <a:lnTo>
                    <a:pt x="2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4909" name="Freeform 98"/>
            <p:cNvSpPr>
              <a:spLocks/>
            </p:cNvSpPr>
            <p:nvPr/>
          </p:nvSpPr>
          <p:spPr bwMode="auto">
            <a:xfrm>
              <a:off x="2719388" y="6170613"/>
              <a:ext cx="198437" cy="34925"/>
            </a:xfrm>
            <a:custGeom>
              <a:avLst/>
              <a:gdLst>
                <a:gd name="T0" fmla="*/ 0 w 340"/>
                <a:gd name="T1" fmla="*/ 0 h 45"/>
                <a:gd name="T2" fmla="*/ 0 w 340"/>
                <a:gd name="T3" fmla="*/ 45 h 45"/>
                <a:gd name="T4" fmla="*/ 340 w 340"/>
                <a:gd name="T5" fmla="*/ 45 h 45"/>
                <a:gd name="T6" fmla="*/ 340 w 340"/>
                <a:gd name="T7" fmla="*/ 0 h 45"/>
                <a:gd name="T8" fmla="*/ 317 w 340"/>
                <a:gd name="T9" fmla="*/ 0 h 45"/>
                <a:gd name="T10" fmla="*/ 317 w 340"/>
                <a:gd name="T11" fmla="*/ 23 h 45"/>
                <a:gd name="T12" fmla="*/ 22 w 340"/>
                <a:gd name="T13" fmla="*/ 23 h 45"/>
                <a:gd name="T14" fmla="*/ 22 w 340"/>
                <a:gd name="T15" fmla="*/ 0 h 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40"/>
                <a:gd name="T25" fmla="*/ 0 h 45"/>
                <a:gd name="T26" fmla="*/ 340 w 340"/>
                <a:gd name="T27" fmla="*/ 45 h 4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40" h="45">
                  <a:moveTo>
                    <a:pt x="0" y="0"/>
                  </a:moveTo>
                  <a:lnTo>
                    <a:pt x="0" y="45"/>
                  </a:lnTo>
                  <a:lnTo>
                    <a:pt x="340" y="45"/>
                  </a:lnTo>
                  <a:lnTo>
                    <a:pt x="340" y="0"/>
                  </a:lnTo>
                  <a:lnTo>
                    <a:pt x="317" y="0"/>
                  </a:lnTo>
                  <a:lnTo>
                    <a:pt x="317" y="23"/>
                  </a:lnTo>
                  <a:lnTo>
                    <a:pt x="22" y="23"/>
                  </a:lnTo>
                  <a:lnTo>
                    <a:pt x="2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9" name="Picture 117" descr="Study1stimulus.emf"/>
          <p:cNvPicPr>
            <a:picLocks noChangeAspect="1"/>
          </p:cNvPicPr>
          <p:nvPr/>
        </p:nvPicPr>
        <p:blipFill>
          <a:blip r:embed="rId4"/>
          <a:srcRect l="32659" r="34663" b="52910"/>
          <a:stretch>
            <a:fillRect/>
          </a:stretch>
        </p:blipFill>
        <p:spPr bwMode="auto">
          <a:xfrm>
            <a:off x="2438400" y="1297680"/>
            <a:ext cx="1905000" cy="842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7" descr="Study1stimulus.emf"/>
          <p:cNvPicPr>
            <a:picLocks noChangeAspect="1"/>
          </p:cNvPicPr>
          <p:nvPr/>
        </p:nvPicPr>
        <p:blipFill>
          <a:blip r:embed="rId4"/>
          <a:srcRect r="67341" b="52910"/>
          <a:stretch>
            <a:fillRect/>
          </a:stretch>
        </p:blipFill>
        <p:spPr bwMode="auto">
          <a:xfrm>
            <a:off x="762000" y="1327027"/>
            <a:ext cx="1676400" cy="74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7" descr="Study1stimulus.emf"/>
          <p:cNvPicPr>
            <a:picLocks noChangeAspect="1"/>
          </p:cNvPicPr>
          <p:nvPr/>
        </p:nvPicPr>
        <p:blipFill>
          <a:blip r:embed="rId4"/>
          <a:srcRect l="32659" r="34663" b="52910"/>
          <a:stretch>
            <a:fillRect/>
          </a:stretch>
        </p:blipFill>
        <p:spPr bwMode="auto">
          <a:xfrm>
            <a:off x="6477000" y="1302595"/>
            <a:ext cx="1905000" cy="842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7" descr="Study1stimulus.emf"/>
          <p:cNvPicPr>
            <a:picLocks noChangeAspect="1"/>
          </p:cNvPicPr>
          <p:nvPr/>
        </p:nvPicPr>
        <p:blipFill>
          <a:blip r:embed="rId4"/>
          <a:srcRect r="67341" b="52910"/>
          <a:stretch>
            <a:fillRect/>
          </a:stretch>
        </p:blipFill>
        <p:spPr bwMode="auto">
          <a:xfrm>
            <a:off x="4800600" y="1331942"/>
            <a:ext cx="1676400" cy="74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5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1 – results</a:t>
            </a:r>
          </a:p>
        </p:txBody>
      </p:sp>
      <p:pic>
        <p:nvPicPr>
          <p:cNvPr id="16" name="Picture 93" descr="drawings-task1.emf"/>
          <p:cNvPicPr>
            <a:picLocks noChangeAspect="1"/>
          </p:cNvPicPr>
          <p:nvPr/>
        </p:nvPicPr>
        <p:blipFill>
          <a:blip r:embed="rId3"/>
          <a:srcRect l="53397" t="12817" r="41186" b="61545"/>
          <a:stretch>
            <a:fillRect/>
          </a:stretch>
        </p:blipFill>
        <p:spPr bwMode="auto">
          <a:xfrm>
            <a:off x="4648200" y="1034143"/>
            <a:ext cx="1371600" cy="5290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3" descr="drawings-task1.emf"/>
          <p:cNvPicPr>
            <a:picLocks noChangeAspect="1"/>
          </p:cNvPicPr>
          <p:nvPr/>
        </p:nvPicPr>
        <p:blipFill>
          <a:blip r:embed="rId3"/>
          <a:srcRect l="53397" t="37506" r="41186" b="32706"/>
          <a:stretch>
            <a:fillRect/>
          </a:stretch>
        </p:blipFill>
        <p:spPr bwMode="auto">
          <a:xfrm>
            <a:off x="6400800" y="1052736"/>
            <a:ext cx="1295400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errorletters.png"/>
          <p:cNvPicPr>
            <a:picLocks noChangeAspect="1" noChangeArrowheads="1"/>
          </p:cNvPicPr>
          <p:nvPr/>
        </p:nvPicPr>
        <p:blipFill>
          <a:blip r:embed="rId4"/>
          <a:srcRect l="64752" r="18016" b="67555"/>
          <a:stretch>
            <a:fillRect/>
          </a:stretch>
        </p:blipFill>
        <p:spPr bwMode="auto">
          <a:xfrm>
            <a:off x="1066800" y="2133600"/>
            <a:ext cx="1676400" cy="224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57200" y="0"/>
            <a:ext cx="9910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3"/>
          <p:cNvSpPr txBox="1">
            <a:spLocks noChangeArrowheads="1"/>
          </p:cNvSpPr>
          <p:nvPr/>
        </p:nvSpPr>
        <p:spPr bwMode="auto">
          <a:xfrm>
            <a:off x="990600" y="5486400"/>
            <a:ext cx="76962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800" b="0" dirty="0" smtClean="0">
                <a:solidFill>
                  <a:srgbClr val="FFFFFF"/>
                </a:solidFill>
              </a:rPr>
              <a:t>what happens when the touch area </a:t>
            </a:r>
          </a:p>
          <a:p>
            <a:pPr algn="l"/>
            <a:r>
              <a:rPr lang="en-US" sz="3800" dirty="0" smtClean="0">
                <a:solidFill>
                  <a:srgbClr val="FFE6DE"/>
                </a:solidFill>
              </a:rPr>
              <a:t>is this small?</a:t>
            </a:r>
            <a:endParaRPr lang="en-US" sz="3800" dirty="0">
              <a:solidFill>
                <a:srgbClr val="FFE6D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85800" y="3200400"/>
            <a:ext cx="1600200" cy="2057400"/>
          </a:xfrm>
          <a:prstGeom prst="ellipse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5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1 – results</a:t>
            </a:r>
          </a:p>
        </p:txBody>
      </p:sp>
      <p:pic>
        <p:nvPicPr>
          <p:cNvPr id="34905" name="Picture 93" descr="drawings-task1.emf"/>
          <p:cNvPicPr>
            <a:picLocks noChangeAspect="1"/>
          </p:cNvPicPr>
          <p:nvPr/>
        </p:nvPicPr>
        <p:blipFill>
          <a:blip r:embed="rId3"/>
          <a:srcRect l="28755" t="12817" r="65054" b="60595"/>
          <a:stretch>
            <a:fillRect/>
          </a:stretch>
        </p:blipFill>
        <p:spPr bwMode="auto">
          <a:xfrm>
            <a:off x="4572000" y="1409700"/>
            <a:ext cx="14478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3" descr="drawings-task1.emf"/>
          <p:cNvPicPr>
            <a:picLocks noChangeAspect="1"/>
          </p:cNvPicPr>
          <p:nvPr/>
        </p:nvPicPr>
        <p:blipFill>
          <a:blip r:embed="rId3"/>
          <a:srcRect l="29081" t="38507" r="64728" b="32706"/>
          <a:stretch>
            <a:fillRect/>
          </a:stretch>
        </p:blipFill>
        <p:spPr bwMode="auto">
          <a:xfrm>
            <a:off x="6553200" y="1447800"/>
            <a:ext cx="1447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3" descr="errorletters.png"/>
          <p:cNvPicPr>
            <a:picLocks noChangeAspect="1" noChangeArrowheads="1"/>
          </p:cNvPicPr>
          <p:nvPr/>
        </p:nvPicPr>
        <p:blipFill>
          <a:blip r:embed="rId4"/>
          <a:srcRect l="24025" t="50519" r="54363" b="19185"/>
          <a:stretch>
            <a:fillRect/>
          </a:stretch>
        </p:blipFill>
        <p:spPr bwMode="auto">
          <a:xfrm>
            <a:off x="990600" y="2293642"/>
            <a:ext cx="1905000" cy="189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TASK 2 – REPEAT DRAWING</a:t>
            </a:r>
          </a:p>
        </p:txBody>
      </p:sp>
      <p:pic>
        <p:nvPicPr>
          <p:cNvPr id="32779" name="Picture 8" descr="\\FS3\projekte$\Baudisch\Projects\Imaginary Interfaces\Paper\StudyPhotos\IMG_8784.JPG"/>
          <p:cNvPicPr>
            <a:picLocks noChangeAspect="1" noChangeArrowheads="1"/>
          </p:cNvPicPr>
          <p:nvPr/>
        </p:nvPicPr>
        <p:blipFill>
          <a:blip r:embed="rId3"/>
          <a:srcRect l="12959" t="18735" r="7120" b="20738"/>
          <a:stretch>
            <a:fillRect/>
          </a:stretch>
        </p:blipFill>
        <p:spPr bwMode="auto">
          <a:xfrm>
            <a:off x="4800600" y="1243552"/>
            <a:ext cx="4343400" cy="4928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03" name="Picture 117" descr="Study1stimulus.emf"/>
          <p:cNvPicPr>
            <a:picLocks noChangeAspect="1"/>
          </p:cNvPicPr>
          <p:nvPr/>
        </p:nvPicPr>
        <p:blipFill>
          <a:blip r:embed="rId4"/>
          <a:srcRect l="66991" r="754" b="19118"/>
          <a:stretch>
            <a:fillRect/>
          </a:stretch>
        </p:blipFill>
        <p:spPr bwMode="auto">
          <a:xfrm>
            <a:off x="609600" y="4191000"/>
            <a:ext cx="2971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Isosceles Triangle 14"/>
          <p:cNvSpPr/>
          <p:nvPr/>
        </p:nvSpPr>
        <p:spPr>
          <a:xfrm>
            <a:off x="76200" y="5486400"/>
            <a:ext cx="1219200" cy="1143000"/>
          </a:xfrm>
          <a:prstGeom prst="triangl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5943600" y="2615152"/>
            <a:ext cx="1159933" cy="1337733"/>
          </a:xfrm>
          <a:custGeom>
            <a:avLst/>
            <a:gdLst>
              <a:gd name="connsiteX0" fmla="*/ 541866 w 1159933"/>
              <a:gd name="connsiteY0" fmla="*/ 0 h 1337733"/>
              <a:gd name="connsiteX1" fmla="*/ 567266 w 1159933"/>
              <a:gd name="connsiteY1" fmla="*/ 16933 h 1337733"/>
              <a:gd name="connsiteX2" fmla="*/ 643466 w 1159933"/>
              <a:gd name="connsiteY2" fmla="*/ 127000 h 1337733"/>
              <a:gd name="connsiteX3" fmla="*/ 1159933 w 1159933"/>
              <a:gd name="connsiteY3" fmla="*/ 728133 h 1337733"/>
              <a:gd name="connsiteX4" fmla="*/ 508000 w 1159933"/>
              <a:gd name="connsiteY4" fmla="*/ 1337733 h 1337733"/>
              <a:gd name="connsiteX5" fmla="*/ 0 w 1159933"/>
              <a:gd name="connsiteY5" fmla="*/ 770466 h 1337733"/>
              <a:gd name="connsiteX6" fmla="*/ 541866 w 1159933"/>
              <a:gd name="connsiteY6" fmla="*/ 0 h 133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9933" h="1337733">
                <a:moveTo>
                  <a:pt x="541866" y="0"/>
                </a:moveTo>
                <a:cubicBezTo>
                  <a:pt x="550333" y="5644"/>
                  <a:pt x="561248" y="8727"/>
                  <a:pt x="567266" y="16933"/>
                </a:cubicBezTo>
                <a:cubicBezTo>
                  <a:pt x="649745" y="129403"/>
                  <a:pt x="591051" y="127000"/>
                  <a:pt x="643466" y="127000"/>
                </a:cubicBezTo>
                <a:lnTo>
                  <a:pt x="1159933" y="728133"/>
                </a:lnTo>
                <a:lnTo>
                  <a:pt x="508000" y="1337733"/>
                </a:lnTo>
                <a:lnTo>
                  <a:pt x="0" y="770466"/>
                </a:lnTo>
                <a:lnTo>
                  <a:pt x="541866" y="0"/>
                </a:lnTo>
                <a:close/>
              </a:path>
            </a:pathLst>
          </a:cu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3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5943600" y="2767552"/>
            <a:ext cx="1159933" cy="1337733"/>
          </a:xfrm>
          <a:custGeom>
            <a:avLst/>
            <a:gdLst>
              <a:gd name="connsiteX0" fmla="*/ 541866 w 1159933"/>
              <a:gd name="connsiteY0" fmla="*/ 0 h 1337733"/>
              <a:gd name="connsiteX1" fmla="*/ 567266 w 1159933"/>
              <a:gd name="connsiteY1" fmla="*/ 16933 h 1337733"/>
              <a:gd name="connsiteX2" fmla="*/ 643466 w 1159933"/>
              <a:gd name="connsiteY2" fmla="*/ 127000 h 1337733"/>
              <a:gd name="connsiteX3" fmla="*/ 1159933 w 1159933"/>
              <a:gd name="connsiteY3" fmla="*/ 728133 h 1337733"/>
              <a:gd name="connsiteX4" fmla="*/ 508000 w 1159933"/>
              <a:gd name="connsiteY4" fmla="*/ 1337733 h 1337733"/>
              <a:gd name="connsiteX5" fmla="*/ 0 w 1159933"/>
              <a:gd name="connsiteY5" fmla="*/ 770466 h 1337733"/>
              <a:gd name="connsiteX6" fmla="*/ 541866 w 1159933"/>
              <a:gd name="connsiteY6" fmla="*/ 0 h 133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9933" h="1337733">
                <a:moveTo>
                  <a:pt x="541866" y="0"/>
                </a:moveTo>
                <a:cubicBezTo>
                  <a:pt x="550333" y="5644"/>
                  <a:pt x="561248" y="8727"/>
                  <a:pt x="567266" y="16933"/>
                </a:cubicBezTo>
                <a:cubicBezTo>
                  <a:pt x="649745" y="129403"/>
                  <a:pt x="591051" y="127000"/>
                  <a:pt x="643466" y="127000"/>
                </a:cubicBezTo>
                <a:lnTo>
                  <a:pt x="1159933" y="728133"/>
                </a:lnTo>
                <a:lnTo>
                  <a:pt x="508000" y="1337733"/>
                </a:lnTo>
                <a:lnTo>
                  <a:pt x="0" y="770466"/>
                </a:lnTo>
                <a:lnTo>
                  <a:pt x="541866" y="0"/>
                </a:lnTo>
                <a:close/>
              </a:path>
            </a:pathLst>
          </a:cu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3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524000" y="3352800"/>
            <a:ext cx="1455202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100" dirty="0" smtClean="0"/>
              <a:t>5X</a:t>
            </a:r>
            <a:endParaRPr lang="en-US" sz="8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 r="48173"/>
          <a:stretch>
            <a:fillRect/>
          </a:stretch>
        </p:blipFill>
        <p:spPr bwMode="auto">
          <a:xfrm>
            <a:off x="762000" y="990600"/>
            <a:ext cx="7644408" cy="2805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" name="Title 9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2 - RESULTS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3"/>
          <a:srcRect l="52787"/>
          <a:stretch>
            <a:fillRect/>
          </a:stretch>
        </p:blipFill>
        <p:spPr bwMode="auto">
          <a:xfrm>
            <a:off x="1219200" y="4052429"/>
            <a:ext cx="6963911" cy="2805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TASK 3 – </a:t>
            </a:r>
            <a:r>
              <a:rPr lang="de-DE" dirty="0" err="1" smtClean="0"/>
              <a:t>COMPound</a:t>
            </a:r>
            <a:r>
              <a:rPr lang="de-DE" dirty="0" smtClean="0"/>
              <a:t> DRAW</a:t>
            </a:r>
          </a:p>
        </p:txBody>
      </p:sp>
      <p:pic>
        <p:nvPicPr>
          <p:cNvPr id="32779" name="Picture 8" descr="\\FS3\projekte$\Baudisch\Projects\Imaginary Interfaces\Paper\StudyPhotos\IMG_8784.JPG"/>
          <p:cNvPicPr>
            <a:picLocks noChangeAspect="1" noChangeArrowheads="1"/>
          </p:cNvPicPr>
          <p:nvPr/>
        </p:nvPicPr>
        <p:blipFill>
          <a:blip r:embed="rId3"/>
          <a:srcRect l="12959" t="18735" r="7120" b="20738"/>
          <a:stretch>
            <a:fillRect/>
          </a:stretch>
        </p:blipFill>
        <p:spPr bwMode="auto">
          <a:xfrm>
            <a:off x="4800600" y="1319752"/>
            <a:ext cx="4343400" cy="4928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03" name="Picture 117" descr="Study1stimulus.emf"/>
          <p:cNvPicPr>
            <a:picLocks noChangeAspect="1"/>
          </p:cNvPicPr>
          <p:nvPr/>
        </p:nvPicPr>
        <p:blipFill>
          <a:blip r:embed="rId4"/>
          <a:srcRect l="45488" t="45833" r="27219" b="-5146"/>
          <a:stretch>
            <a:fillRect/>
          </a:stretch>
        </p:blipFill>
        <p:spPr bwMode="auto">
          <a:xfrm>
            <a:off x="1143000" y="4038600"/>
            <a:ext cx="2514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7" descr="Study1stimulus.emf"/>
          <p:cNvPicPr>
            <a:picLocks noChangeAspect="1"/>
          </p:cNvPicPr>
          <p:nvPr/>
        </p:nvPicPr>
        <p:blipFill>
          <a:blip r:embed="rId4"/>
          <a:srcRect t="45833" r="55339" b="-5146"/>
          <a:stretch>
            <a:fillRect/>
          </a:stretch>
        </p:blipFill>
        <p:spPr bwMode="auto">
          <a:xfrm>
            <a:off x="228600" y="2057400"/>
            <a:ext cx="4114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6172200" y="2743200"/>
            <a:ext cx="1244600" cy="1507067"/>
            <a:chOff x="6070600" y="2057400"/>
            <a:chExt cx="1244600" cy="1507067"/>
          </a:xfrm>
          <a:effectLst>
            <a:glow rad="101600">
              <a:schemeClr val="accent3">
                <a:alpha val="75000"/>
              </a:schemeClr>
            </a:glow>
          </a:effectLst>
        </p:grpSpPr>
        <p:sp>
          <p:nvSpPr>
            <p:cNvPr id="10" name="Freeform 9"/>
            <p:cNvSpPr/>
            <p:nvPr/>
          </p:nvSpPr>
          <p:spPr>
            <a:xfrm>
              <a:off x="6070600" y="2531533"/>
              <a:ext cx="863600" cy="1032934"/>
            </a:xfrm>
            <a:custGeom>
              <a:avLst/>
              <a:gdLst>
                <a:gd name="connsiteX0" fmla="*/ 0 w 863600"/>
                <a:gd name="connsiteY0" fmla="*/ 186267 h 1032934"/>
                <a:gd name="connsiteX1" fmla="*/ 33867 w 863600"/>
                <a:gd name="connsiteY1" fmla="*/ 990600 h 1032934"/>
                <a:gd name="connsiteX2" fmla="*/ 863600 w 863600"/>
                <a:gd name="connsiteY2" fmla="*/ 1032934 h 1032934"/>
                <a:gd name="connsiteX3" fmla="*/ 795867 w 863600"/>
                <a:gd name="connsiteY3" fmla="*/ 0 h 1032934"/>
                <a:gd name="connsiteX4" fmla="*/ 118533 w 863600"/>
                <a:gd name="connsiteY4" fmla="*/ 16934 h 1032934"/>
                <a:gd name="connsiteX5" fmla="*/ 25400 w 863600"/>
                <a:gd name="connsiteY5" fmla="*/ 16934 h 1032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3600" h="1032934">
                  <a:moveTo>
                    <a:pt x="0" y="186267"/>
                  </a:moveTo>
                  <a:lnTo>
                    <a:pt x="33867" y="990600"/>
                  </a:lnTo>
                  <a:lnTo>
                    <a:pt x="863600" y="1032934"/>
                  </a:lnTo>
                  <a:lnTo>
                    <a:pt x="795867" y="0"/>
                  </a:lnTo>
                  <a:lnTo>
                    <a:pt x="118533" y="16934"/>
                  </a:lnTo>
                  <a:lnTo>
                    <a:pt x="25400" y="16934"/>
                  </a:lnTo>
                </a:path>
              </a:pathLst>
            </a:custGeom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6400800" y="2057400"/>
              <a:ext cx="914400" cy="914400"/>
            </a:xfrm>
            <a:prstGeom prst="line">
              <a:avLst/>
            </a:prstGeom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ight Triangle 10"/>
          <p:cNvSpPr/>
          <p:nvPr/>
        </p:nvSpPr>
        <p:spPr>
          <a:xfrm rot="11123970">
            <a:off x="3082162" y="4004438"/>
            <a:ext cx="762000" cy="762000"/>
          </a:xfrm>
          <a:prstGeom prst="rtTriangle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ea typeface="ＭＳ Ｐゴシック"/>
                <a:cs typeface="ＭＳ Ｐゴシック"/>
              </a:rPr>
              <a:t>TASK 3 - RESULTS</a:t>
            </a:r>
          </a:p>
        </p:txBody>
      </p:sp>
      <p:pic>
        <p:nvPicPr>
          <p:cNvPr id="38914" name="Picture 376" descr="drawings-task3.emf"/>
          <p:cNvPicPr>
            <a:picLocks noChangeAspect="1"/>
          </p:cNvPicPr>
          <p:nvPr/>
        </p:nvPicPr>
        <p:blipFill>
          <a:blip r:embed="rId3"/>
          <a:srcRect r="51335"/>
          <a:stretch>
            <a:fillRect/>
          </a:stretch>
        </p:blipFill>
        <p:spPr bwMode="auto">
          <a:xfrm>
            <a:off x="152400" y="1219199"/>
            <a:ext cx="5029200" cy="5548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76" descr="drawings-task3.emf"/>
          <p:cNvPicPr>
            <a:picLocks noChangeAspect="1"/>
          </p:cNvPicPr>
          <p:nvPr/>
        </p:nvPicPr>
        <p:blipFill>
          <a:blip r:embed="rId3"/>
          <a:srcRect l="40540" t="70409" r="51060" b="13945"/>
          <a:stretch>
            <a:fillRect/>
          </a:stretch>
        </p:blipFill>
        <p:spPr bwMode="auto">
          <a:xfrm>
            <a:off x="5562600" y="3276600"/>
            <a:ext cx="3581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376" descr="drawings-task3.emf"/>
          <p:cNvPicPr>
            <a:picLocks noChangeAspect="1"/>
          </p:cNvPicPr>
          <p:nvPr/>
        </p:nvPicPr>
        <p:blipFill>
          <a:blip r:embed="rId3"/>
          <a:srcRect l="20888" r="69284" b="81691"/>
          <a:stretch>
            <a:fillRect/>
          </a:stretch>
        </p:blipFill>
        <p:spPr bwMode="auto">
          <a:xfrm>
            <a:off x="5715000" y="22860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Study 2</a:t>
            </a:r>
            <a:br>
              <a:rPr lang="en-US" dirty="0" smtClean="0"/>
            </a:br>
            <a:r>
              <a:rPr lang="en-US" dirty="0" smtClean="0"/>
              <a:t>mobile use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2 – Research 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(maybe everything so far worked only because users used landmarks in the room to orient themselves)</a:t>
            </a:r>
          </a:p>
          <a:p>
            <a:endParaRPr lang="en-US" dirty="0" smtClean="0"/>
          </a:p>
          <a:p>
            <a:r>
              <a:rPr lang="en-US" dirty="0" smtClean="0"/>
              <a:t>Can people use imaginary interfaces </a:t>
            </a:r>
            <a:r>
              <a:rPr lang="en-US" b="1" dirty="0" smtClean="0">
                <a:solidFill>
                  <a:srgbClr val="FF0000"/>
                </a:solidFill>
              </a:rPr>
              <a:t>while in motion?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task and apparatus</a:t>
            </a:r>
            <a:endParaRPr lang="de-DE" dirty="0" smtClean="0"/>
          </a:p>
        </p:txBody>
      </p:sp>
      <p:pic>
        <p:nvPicPr>
          <p:cNvPr id="43027" name="Picture 3" descr="\\FS3\projekte$\Baudisch\Projects\Imaginary Interfaces\Paper\StudyPhotos\IMG_8724.JPG"/>
          <p:cNvPicPr>
            <a:picLocks noChangeAspect="1" noChangeArrowheads="1"/>
          </p:cNvPicPr>
          <p:nvPr/>
        </p:nvPicPr>
        <p:blipFill>
          <a:blip r:embed="rId3"/>
          <a:srcRect t="17351"/>
          <a:stretch>
            <a:fillRect/>
          </a:stretch>
        </p:blipFill>
        <p:spPr bwMode="auto">
          <a:xfrm>
            <a:off x="533400" y="1066800"/>
            <a:ext cx="4038600" cy="511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9" name="Rectangle 28"/>
          <p:cNvSpPr>
            <a:spLocks noChangeArrowheads="1"/>
          </p:cNvSpPr>
          <p:nvPr/>
        </p:nvSpPr>
        <p:spPr bwMode="auto">
          <a:xfrm rot="5400000">
            <a:off x="3210225" y="3823725"/>
            <a:ext cx="1154841" cy="1154837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round/>
            <a:headEnd/>
            <a:tailEnd/>
          </a:ln>
        </p:spPr>
        <p:txBody>
          <a:bodyPr rot="10800000" vert="eaVert" lIns="0" tIns="0" rIns="0" bIns="0"/>
          <a:lstStyle/>
          <a:p>
            <a:pPr algn="l"/>
            <a:endParaRPr lang="de-DE" b="0" dirty="0"/>
          </a:p>
        </p:txBody>
      </p:sp>
      <p:sp>
        <p:nvSpPr>
          <p:cNvPr id="43030" name="Freeform 39"/>
          <p:cNvSpPr>
            <a:spLocks/>
          </p:cNvSpPr>
          <p:nvPr/>
        </p:nvSpPr>
        <p:spPr bwMode="auto">
          <a:xfrm>
            <a:off x="3817681" y="4965215"/>
            <a:ext cx="233640" cy="400522"/>
          </a:xfrm>
          <a:custGeom>
            <a:avLst/>
            <a:gdLst>
              <a:gd name="T0" fmla="*/ 0 w 159"/>
              <a:gd name="T1" fmla="*/ 0 h 272"/>
              <a:gd name="T2" fmla="*/ 0 w 159"/>
              <a:gd name="T3" fmla="*/ 272 h 272"/>
              <a:gd name="T4" fmla="*/ 159 w 159"/>
              <a:gd name="T5" fmla="*/ 0 h 272"/>
              <a:gd name="T6" fmla="*/ 0 60000 65536"/>
              <a:gd name="T7" fmla="*/ 0 60000 65536"/>
              <a:gd name="T8" fmla="*/ 0 60000 65536"/>
              <a:gd name="T9" fmla="*/ 0 w 159"/>
              <a:gd name="T10" fmla="*/ 0 h 272"/>
              <a:gd name="T11" fmla="*/ 159 w 159"/>
              <a:gd name="T12" fmla="*/ 272 h 2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9" h="272">
                <a:moveTo>
                  <a:pt x="0" y="0"/>
                </a:moveTo>
                <a:lnTo>
                  <a:pt x="0" y="272"/>
                </a:lnTo>
                <a:lnTo>
                  <a:pt x="159" y="0"/>
                </a:lnTo>
              </a:path>
            </a:pathLst>
          </a:custGeom>
          <a:solidFill>
            <a:schemeClr val="bg1"/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3034" name="Freeform 54"/>
          <p:cNvSpPr>
            <a:spLocks noChangeAspect="1"/>
          </p:cNvSpPr>
          <p:nvPr/>
        </p:nvSpPr>
        <p:spPr bwMode="auto">
          <a:xfrm flipV="1">
            <a:off x="3517292" y="3943882"/>
            <a:ext cx="407195" cy="821072"/>
          </a:xfrm>
          <a:custGeom>
            <a:avLst/>
            <a:gdLst>
              <a:gd name="T0" fmla="*/ 45 w 45"/>
              <a:gd name="T1" fmla="*/ 91 h 91"/>
              <a:gd name="T2" fmla="*/ 45 w 45"/>
              <a:gd name="T3" fmla="*/ 46 h 91"/>
              <a:gd name="T4" fmla="*/ 0 w 45"/>
              <a:gd name="T5" fmla="*/ 46 h 91"/>
              <a:gd name="T6" fmla="*/ 0 w 45"/>
              <a:gd name="T7" fmla="*/ 0 h 91"/>
              <a:gd name="T8" fmla="*/ 45 w 45"/>
              <a:gd name="T9" fmla="*/ 0 h 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91"/>
              <a:gd name="T17" fmla="*/ 45 w 45"/>
              <a:gd name="T18" fmla="*/ 91 h 9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91">
                <a:moveTo>
                  <a:pt x="45" y="91"/>
                </a:moveTo>
                <a:lnTo>
                  <a:pt x="45" y="46"/>
                </a:lnTo>
                <a:lnTo>
                  <a:pt x="0" y="46"/>
                </a:lnTo>
                <a:lnTo>
                  <a:pt x="0" y="0"/>
                </a:lnTo>
                <a:lnTo>
                  <a:pt x="45" y="0"/>
                </a:lnTo>
              </a:path>
            </a:pathLst>
          </a:cu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79" name="Freeform 137"/>
          <p:cNvSpPr>
            <a:spLocks noChangeAspect="1"/>
          </p:cNvSpPr>
          <p:nvPr/>
        </p:nvSpPr>
        <p:spPr bwMode="auto">
          <a:xfrm rot="16200000">
            <a:off x="6711389" y="1948403"/>
            <a:ext cx="532436" cy="1076447"/>
          </a:xfrm>
          <a:custGeom>
            <a:avLst/>
            <a:gdLst>
              <a:gd name="T0" fmla="*/ 45 w 45"/>
              <a:gd name="T1" fmla="*/ 91 h 91"/>
              <a:gd name="T2" fmla="*/ 45 w 45"/>
              <a:gd name="T3" fmla="*/ 46 h 91"/>
              <a:gd name="T4" fmla="*/ 0 w 45"/>
              <a:gd name="T5" fmla="*/ 46 h 91"/>
              <a:gd name="T6" fmla="*/ 0 w 45"/>
              <a:gd name="T7" fmla="*/ 0 h 91"/>
              <a:gd name="T8" fmla="*/ 45 w 45"/>
              <a:gd name="T9" fmla="*/ 0 h 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91"/>
              <a:gd name="T17" fmla="*/ 45 w 45"/>
              <a:gd name="T18" fmla="*/ 91 h 9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91">
                <a:moveTo>
                  <a:pt x="45" y="91"/>
                </a:moveTo>
                <a:lnTo>
                  <a:pt x="45" y="46"/>
                </a:lnTo>
                <a:lnTo>
                  <a:pt x="0" y="46"/>
                </a:lnTo>
                <a:lnTo>
                  <a:pt x="0" y="0"/>
                </a:lnTo>
                <a:lnTo>
                  <a:pt x="45" y="0"/>
                </a:ln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80" name="Freeform 138"/>
          <p:cNvSpPr>
            <a:spLocks noChangeAspect="1"/>
          </p:cNvSpPr>
          <p:nvPr/>
        </p:nvSpPr>
        <p:spPr bwMode="auto">
          <a:xfrm>
            <a:off x="5334000" y="1676400"/>
            <a:ext cx="532436" cy="1076447"/>
          </a:xfrm>
          <a:custGeom>
            <a:avLst/>
            <a:gdLst>
              <a:gd name="T0" fmla="*/ 45 w 45"/>
              <a:gd name="T1" fmla="*/ 91 h 91"/>
              <a:gd name="T2" fmla="*/ 45 w 45"/>
              <a:gd name="T3" fmla="*/ 46 h 91"/>
              <a:gd name="T4" fmla="*/ 0 w 45"/>
              <a:gd name="T5" fmla="*/ 46 h 91"/>
              <a:gd name="T6" fmla="*/ 0 w 45"/>
              <a:gd name="T7" fmla="*/ 0 h 91"/>
              <a:gd name="T8" fmla="*/ 45 w 45"/>
              <a:gd name="T9" fmla="*/ 0 h 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91"/>
              <a:gd name="T17" fmla="*/ 45 w 45"/>
              <a:gd name="T18" fmla="*/ 91 h 9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91">
                <a:moveTo>
                  <a:pt x="45" y="91"/>
                </a:moveTo>
                <a:lnTo>
                  <a:pt x="45" y="46"/>
                </a:lnTo>
                <a:lnTo>
                  <a:pt x="0" y="46"/>
                </a:lnTo>
                <a:lnTo>
                  <a:pt x="0" y="0"/>
                </a:lnTo>
                <a:lnTo>
                  <a:pt x="45" y="0"/>
                </a:ln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81" name="Freeform 139"/>
          <p:cNvSpPr>
            <a:spLocks noChangeAspect="1"/>
          </p:cNvSpPr>
          <p:nvPr/>
        </p:nvSpPr>
        <p:spPr bwMode="auto">
          <a:xfrm rot="5400000">
            <a:off x="5561641" y="2862803"/>
            <a:ext cx="532436" cy="1076447"/>
          </a:xfrm>
          <a:custGeom>
            <a:avLst/>
            <a:gdLst>
              <a:gd name="T0" fmla="*/ 45 w 45"/>
              <a:gd name="T1" fmla="*/ 91 h 91"/>
              <a:gd name="T2" fmla="*/ 45 w 45"/>
              <a:gd name="T3" fmla="*/ 46 h 91"/>
              <a:gd name="T4" fmla="*/ 0 w 45"/>
              <a:gd name="T5" fmla="*/ 46 h 91"/>
              <a:gd name="T6" fmla="*/ 0 w 45"/>
              <a:gd name="T7" fmla="*/ 0 h 91"/>
              <a:gd name="T8" fmla="*/ 45 w 45"/>
              <a:gd name="T9" fmla="*/ 0 h 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91"/>
              <a:gd name="T17" fmla="*/ 45 w 45"/>
              <a:gd name="T18" fmla="*/ 91 h 9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91">
                <a:moveTo>
                  <a:pt x="45" y="91"/>
                </a:moveTo>
                <a:lnTo>
                  <a:pt x="45" y="46"/>
                </a:lnTo>
                <a:lnTo>
                  <a:pt x="0" y="46"/>
                </a:lnTo>
                <a:lnTo>
                  <a:pt x="0" y="0"/>
                </a:lnTo>
                <a:lnTo>
                  <a:pt x="45" y="0"/>
                </a:ln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82" name="Freeform 140"/>
          <p:cNvSpPr>
            <a:spLocks noChangeAspect="1"/>
          </p:cNvSpPr>
          <p:nvPr/>
        </p:nvSpPr>
        <p:spPr bwMode="auto">
          <a:xfrm flipH="1">
            <a:off x="6889836" y="3058608"/>
            <a:ext cx="532436" cy="1076447"/>
          </a:xfrm>
          <a:custGeom>
            <a:avLst/>
            <a:gdLst>
              <a:gd name="T0" fmla="*/ 45 w 45"/>
              <a:gd name="T1" fmla="*/ 91 h 91"/>
              <a:gd name="T2" fmla="*/ 45 w 45"/>
              <a:gd name="T3" fmla="*/ 46 h 91"/>
              <a:gd name="T4" fmla="*/ 0 w 45"/>
              <a:gd name="T5" fmla="*/ 46 h 91"/>
              <a:gd name="T6" fmla="*/ 0 w 45"/>
              <a:gd name="T7" fmla="*/ 0 h 91"/>
              <a:gd name="T8" fmla="*/ 45 w 45"/>
              <a:gd name="T9" fmla="*/ 0 h 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91"/>
              <a:gd name="T17" fmla="*/ 45 w 45"/>
              <a:gd name="T18" fmla="*/ 91 h 9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91">
                <a:moveTo>
                  <a:pt x="45" y="91"/>
                </a:moveTo>
                <a:lnTo>
                  <a:pt x="45" y="46"/>
                </a:lnTo>
                <a:lnTo>
                  <a:pt x="0" y="46"/>
                </a:lnTo>
                <a:lnTo>
                  <a:pt x="0" y="0"/>
                </a:lnTo>
                <a:lnTo>
                  <a:pt x="45" y="0"/>
                </a:ln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83" name="Freeform 141"/>
          <p:cNvSpPr>
            <a:spLocks noChangeAspect="1"/>
          </p:cNvSpPr>
          <p:nvPr/>
        </p:nvSpPr>
        <p:spPr bwMode="auto">
          <a:xfrm rot="16200000" flipH="1">
            <a:off x="7923841" y="2253203"/>
            <a:ext cx="532436" cy="1076447"/>
          </a:xfrm>
          <a:custGeom>
            <a:avLst/>
            <a:gdLst>
              <a:gd name="T0" fmla="*/ 45 w 45"/>
              <a:gd name="T1" fmla="*/ 91 h 91"/>
              <a:gd name="T2" fmla="*/ 45 w 45"/>
              <a:gd name="T3" fmla="*/ 46 h 91"/>
              <a:gd name="T4" fmla="*/ 0 w 45"/>
              <a:gd name="T5" fmla="*/ 46 h 91"/>
              <a:gd name="T6" fmla="*/ 0 w 45"/>
              <a:gd name="T7" fmla="*/ 0 h 91"/>
              <a:gd name="T8" fmla="*/ 45 w 45"/>
              <a:gd name="T9" fmla="*/ 0 h 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91"/>
              <a:gd name="T17" fmla="*/ 45 w 45"/>
              <a:gd name="T18" fmla="*/ 91 h 9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91">
                <a:moveTo>
                  <a:pt x="45" y="91"/>
                </a:moveTo>
                <a:lnTo>
                  <a:pt x="45" y="46"/>
                </a:lnTo>
                <a:lnTo>
                  <a:pt x="0" y="46"/>
                </a:lnTo>
                <a:lnTo>
                  <a:pt x="0" y="0"/>
                </a:lnTo>
                <a:lnTo>
                  <a:pt x="45" y="0"/>
                </a:ln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84" name="TextBox 83"/>
          <p:cNvSpPr txBox="1"/>
          <p:nvPr/>
        </p:nvSpPr>
        <p:spPr>
          <a:xfrm>
            <a:off x="5029200" y="13716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85" name="TextBox 84"/>
          <p:cNvSpPr txBox="1"/>
          <p:nvPr/>
        </p:nvSpPr>
        <p:spPr>
          <a:xfrm>
            <a:off x="5029200" y="20574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86" name="TextBox 85"/>
          <p:cNvSpPr txBox="1"/>
          <p:nvPr/>
        </p:nvSpPr>
        <p:spPr>
          <a:xfrm>
            <a:off x="5867400" y="2052935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task</a:t>
            </a:r>
            <a:r>
              <a:rPr lang="de-DE" dirty="0" smtClean="0"/>
              <a:t> and </a:t>
            </a:r>
            <a:r>
              <a:rPr lang="de-DE" dirty="0" err="1" smtClean="0"/>
              <a:t>apparatus</a:t>
            </a:r>
            <a:endParaRPr lang="de-DE" dirty="0" smtClean="0"/>
          </a:p>
        </p:txBody>
      </p:sp>
      <p:pic>
        <p:nvPicPr>
          <p:cNvPr id="34" name="Picture 9" descr="\\FS3\projekte$\Baudisch\Projects\Imaginary Interfaces\Paper\StudyPhotos\IMG_8787.JPG"/>
          <p:cNvPicPr>
            <a:picLocks noChangeAspect="1" noChangeArrowheads="1"/>
          </p:cNvPicPr>
          <p:nvPr/>
        </p:nvPicPr>
        <p:blipFill>
          <a:blip r:embed="rId3"/>
          <a:srcRect t="15108" r="8824" b="12352"/>
          <a:stretch>
            <a:fillRect/>
          </a:stretch>
        </p:blipFill>
        <p:spPr bwMode="auto">
          <a:xfrm>
            <a:off x="4596660" y="1471474"/>
            <a:ext cx="3785340" cy="4753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 descr="\\FS3\projekte$\Baudisch\Projects\Imaginary Interfaces\Paper\StudyPhotos\IMG_8784.JPG"/>
          <p:cNvPicPr>
            <a:picLocks noChangeAspect="1" noChangeArrowheads="1"/>
          </p:cNvPicPr>
          <p:nvPr/>
        </p:nvPicPr>
        <p:blipFill>
          <a:blip r:embed="rId4"/>
          <a:srcRect l="10938" t="15572" r="7095" b="12537"/>
          <a:stretch>
            <a:fillRect/>
          </a:stretch>
        </p:blipFill>
        <p:spPr bwMode="auto">
          <a:xfrm>
            <a:off x="762000" y="1483804"/>
            <a:ext cx="3483254" cy="4740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Group 37"/>
          <p:cNvGrpSpPr>
            <a:grpSpLocks/>
          </p:cNvGrpSpPr>
          <p:nvPr/>
        </p:nvGrpSpPr>
        <p:grpSpPr bwMode="auto">
          <a:xfrm rot="5400000">
            <a:off x="2229282" y="2840114"/>
            <a:ext cx="610342" cy="708983"/>
            <a:chOff x="1897317" y="1566837"/>
            <a:chExt cx="191798" cy="199162"/>
          </a:xfrm>
          <a:effectLst>
            <a:glow rad="101600">
              <a:schemeClr val="accent3">
                <a:alpha val="75000"/>
              </a:schemeClr>
            </a:glow>
          </a:effectLst>
        </p:grpSpPr>
        <p:sp>
          <p:nvSpPr>
            <p:cNvPr id="37" name="Freeform 119"/>
            <p:cNvSpPr>
              <a:spLocks/>
            </p:cNvSpPr>
            <p:nvPr/>
          </p:nvSpPr>
          <p:spPr bwMode="auto">
            <a:xfrm rot="16200000" flipV="1">
              <a:off x="1894429" y="1571312"/>
              <a:ext cx="199162" cy="190211"/>
            </a:xfrm>
            <a:custGeom>
              <a:avLst/>
              <a:gdLst>
                <a:gd name="T0" fmla="*/ 121099 w 327546"/>
                <a:gd name="T1" fmla="*/ 2301 h 327547"/>
                <a:gd name="T2" fmla="*/ 2523 w 327546"/>
                <a:gd name="T3" fmla="*/ 0 h 327547"/>
                <a:gd name="T4" fmla="*/ 0 w 327546"/>
                <a:gd name="T5" fmla="*/ 110458 h 327547"/>
                <a:gd name="T6" fmla="*/ 10092 w 327546"/>
                <a:gd name="T7" fmla="*/ 110458 h 3275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7546"/>
                <a:gd name="T13" fmla="*/ 0 h 327547"/>
                <a:gd name="T14" fmla="*/ 327546 w 327546"/>
                <a:gd name="T15" fmla="*/ 327547 h 3275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7546" h="327547">
                  <a:moveTo>
                    <a:pt x="327546" y="6824"/>
                  </a:moveTo>
                  <a:lnTo>
                    <a:pt x="6824" y="0"/>
                  </a:lnTo>
                  <a:lnTo>
                    <a:pt x="0" y="327547"/>
                  </a:lnTo>
                  <a:lnTo>
                    <a:pt x="27296" y="327547"/>
                  </a:ln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spAutoFit/>
            </a:bodyPr>
            <a:lstStyle/>
            <a:p>
              <a:endParaRPr lang="de-DE"/>
            </a:p>
          </p:txBody>
        </p:sp>
        <p:sp>
          <p:nvSpPr>
            <p:cNvPr id="38" name="Freeform 116"/>
            <p:cNvSpPr>
              <a:spLocks/>
            </p:cNvSpPr>
            <p:nvPr/>
          </p:nvSpPr>
          <p:spPr bwMode="auto">
            <a:xfrm rot="16200000" flipV="1">
              <a:off x="1892842" y="1571312"/>
              <a:ext cx="199162" cy="190211"/>
            </a:xfrm>
            <a:custGeom>
              <a:avLst/>
              <a:gdLst>
                <a:gd name="T0" fmla="*/ 121099 w 327546"/>
                <a:gd name="T1" fmla="*/ 2301 h 327547"/>
                <a:gd name="T2" fmla="*/ 2523 w 327546"/>
                <a:gd name="T3" fmla="*/ 0 h 327547"/>
                <a:gd name="T4" fmla="*/ 0 w 327546"/>
                <a:gd name="T5" fmla="*/ 110458 h 327547"/>
                <a:gd name="T6" fmla="*/ 0 60000 65536"/>
                <a:gd name="T7" fmla="*/ 0 60000 65536"/>
                <a:gd name="T8" fmla="*/ 0 60000 65536"/>
                <a:gd name="T9" fmla="*/ 0 w 327546"/>
                <a:gd name="T10" fmla="*/ 0 h 327547"/>
                <a:gd name="T11" fmla="*/ 327546 w 327546"/>
                <a:gd name="T12" fmla="*/ 327547 h 32754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7546" h="327547">
                  <a:moveTo>
                    <a:pt x="327546" y="6824"/>
                  </a:moveTo>
                  <a:lnTo>
                    <a:pt x="6824" y="0"/>
                  </a:lnTo>
                  <a:lnTo>
                    <a:pt x="0" y="327547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spAutoFit/>
            </a:bodyPr>
            <a:lstStyle/>
            <a:p>
              <a:endParaRPr lang="de-DE"/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6191188" y="3160697"/>
            <a:ext cx="209612" cy="191118"/>
            <a:chOff x="2854324" y="1796310"/>
            <a:chExt cx="109539" cy="107105"/>
          </a:xfrm>
          <a:effectLst>
            <a:glow rad="101600">
              <a:schemeClr val="accent3">
                <a:alpha val="75000"/>
              </a:schemeClr>
            </a:glow>
          </a:effectLst>
        </p:grpSpPr>
        <p:sp>
          <p:nvSpPr>
            <p:cNvPr id="40" name="Oval 11"/>
            <p:cNvSpPr>
              <a:spLocks noChangeAspect="1" noChangeArrowheads="1"/>
            </p:cNvSpPr>
            <p:nvPr/>
          </p:nvSpPr>
          <p:spPr bwMode="auto">
            <a:xfrm>
              <a:off x="2854324" y="1796310"/>
              <a:ext cx="109539" cy="10710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 anchorCtr="1"/>
            <a:lstStyle/>
            <a:p>
              <a:pPr>
                <a:defRPr/>
              </a:pPr>
              <a:endParaRPr lang="en-US" b="0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41" name="Oval 11"/>
            <p:cNvSpPr>
              <a:spLocks noChangeAspect="1" noChangeArrowheads="1"/>
            </p:cNvSpPr>
            <p:nvPr/>
          </p:nvSpPr>
          <p:spPr bwMode="auto">
            <a:xfrm>
              <a:off x="2878135" y="1819272"/>
              <a:ext cx="68193" cy="6667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 anchorCtr="1"/>
            <a:lstStyle/>
            <a:p>
              <a:endParaRPr lang="de-DE" b="0"/>
            </a:p>
          </p:txBody>
        </p:sp>
      </p:grpSp>
      <p:sp>
        <p:nvSpPr>
          <p:cNvPr id="42" name="Rectangle 28"/>
          <p:cNvSpPr>
            <a:spLocks noChangeArrowheads="1"/>
          </p:cNvSpPr>
          <p:nvPr/>
        </p:nvSpPr>
        <p:spPr bwMode="auto">
          <a:xfrm rot="16200000">
            <a:off x="4377802" y="654608"/>
            <a:ext cx="745969" cy="2096117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round/>
            <a:headEnd/>
            <a:tailEnd/>
          </a:ln>
        </p:spPr>
        <p:txBody>
          <a:bodyPr vert="eaVert" lIns="0" tIns="0" rIns="0" bIns="0"/>
          <a:lstStyle/>
          <a:p>
            <a:pPr algn="l"/>
            <a:endParaRPr lang="de-DE" b="0"/>
          </a:p>
        </p:txBody>
      </p:sp>
      <p:sp>
        <p:nvSpPr>
          <p:cNvPr id="43" name="Freeform 49"/>
          <p:cNvSpPr>
            <a:spLocks/>
          </p:cNvSpPr>
          <p:nvPr/>
        </p:nvSpPr>
        <p:spPr bwMode="auto">
          <a:xfrm rot="10800000">
            <a:off x="5268652" y="990600"/>
            <a:ext cx="215775" cy="369903"/>
          </a:xfrm>
          <a:custGeom>
            <a:avLst/>
            <a:gdLst>
              <a:gd name="T0" fmla="*/ 0 w 159"/>
              <a:gd name="T1" fmla="*/ 0 h 272"/>
              <a:gd name="T2" fmla="*/ 0 w 159"/>
              <a:gd name="T3" fmla="*/ 272 h 272"/>
              <a:gd name="T4" fmla="*/ 159 w 159"/>
              <a:gd name="T5" fmla="*/ 0 h 272"/>
              <a:gd name="T6" fmla="*/ 0 60000 65536"/>
              <a:gd name="T7" fmla="*/ 0 60000 65536"/>
              <a:gd name="T8" fmla="*/ 0 60000 65536"/>
              <a:gd name="T9" fmla="*/ 0 w 159"/>
              <a:gd name="T10" fmla="*/ 0 h 272"/>
              <a:gd name="T11" fmla="*/ 159 w 159"/>
              <a:gd name="T12" fmla="*/ 272 h 2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9" h="272">
                <a:moveTo>
                  <a:pt x="0" y="0"/>
                </a:moveTo>
                <a:lnTo>
                  <a:pt x="0" y="272"/>
                </a:lnTo>
                <a:lnTo>
                  <a:pt x="159" y="0"/>
                </a:lnTo>
              </a:path>
            </a:pathLst>
          </a:custGeom>
          <a:solidFill>
            <a:schemeClr val="bg1"/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4" name="Rectangle 52"/>
          <p:cNvSpPr>
            <a:spLocks noChangeArrowheads="1"/>
          </p:cNvSpPr>
          <p:nvPr/>
        </p:nvSpPr>
        <p:spPr bwMode="auto">
          <a:xfrm>
            <a:off x="3832194" y="1422153"/>
            <a:ext cx="177903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600" b="0" dirty="0"/>
              <a:t>select ‘1’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295400" y="6273224"/>
            <a:ext cx="15985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Draw…</a:t>
            </a:r>
            <a:endParaRPr lang="en-US" sz="3200" dirty="0"/>
          </a:p>
        </p:txBody>
      </p:sp>
      <p:sp>
        <p:nvSpPr>
          <p:cNvPr id="49" name="TextBox 48"/>
          <p:cNvSpPr txBox="1"/>
          <p:nvPr/>
        </p:nvSpPr>
        <p:spPr>
          <a:xfrm>
            <a:off x="5410200" y="6273224"/>
            <a:ext cx="248798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then Select.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independent </a:t>
            </a:r>
            <a:r>
              <a:rPr lang="en-US" dirty="0" err="1" smtClean="0"/>
              <a:t>vars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rgbClr val="FF4605"/>
                </a:solidFill>
              </a:rPr>
              <a:t>Stay </a:t>
            </a:r>
            <a:r>
              <a:rPr lang="en-US" dirty="0" err="1" smtClean="0">
                <a:solidFill>
                  <a:srgbClr val="FF4605"/>
                </a:solidFill>
              </a:rPr>
              <a:t>vs</a:t>
            </a:r>
            <a:r>
              <a:rPr lang="en-US" dirty="0" smtClean="0">
                <a:solidFill>
                  <a:srgbClr val="FF4605"/>
                </a:solidFill>
              </a:rPr>
              <a:t> Rotate</a:t>
            </a:r>
            <a:r>
              <a:rPr lang="en-US" dirty="0" smtClean="0"/>
              <a:t>: do they rotate (move) between drawing and selecting?</a:t>
            </a:r>
          </a:p>
          <a:p>
            <a:endParaRPr lang="en-US" dirty="0" smtClean="0"/>
          </a:p>
          <a:p>
            <a:r>
              <a:rPr lang="en-US" dirty="0" smtClean="0"/>
              <a:t>Hypothesis 1:</a:t>
            </a:r>
            <a:br>
              <a:rPr lang="en-US" dirty="0" smtClean="0"/>
            </a:br>
            <a:r>
              <a:rPr lang="en-US" dirty="0" smtClean="0"/>
              <a:t>Higher error in ‘Rotate’ condition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809750"/>
            <a:ext cx="4038600" cy="5048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more spatial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independent </a:t>
            </a:r>
            <a:r>
              <a:rPr lang="en-US" dirty="0" err="1" smtClean="0"/>
              <a:t>vars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chemeClr val="accent1"/>
                </a:solidFill>
              </a:rPr>
              <a:t>Hand </a:t>
            </a:r>
            <a:r>
              <a:rPr lang="en-US" dirty="0" err="1" smtClean="0">
                <a:solidFill>
                  <a:schemeClr val="accent1"/>
                </a:solidFill>
              </a:rPr>
              <a:t>vs</a:t>
            </a:r>
            <a:r>
              <a:rPr lang="en-US" dirty="0" smtClean="0">
                <a:solidFill>
                  <a:schemeClr val="accent1"/>
                </a:solidFill>
              </a:rPr>
              <a:t> None</a:t>
            </a:r>
            <a:r>
              <a:rPr lang="en-US" dirty="0" smtClean="0"/>
              <a:t>: do they use the “L” gesture?</a:t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Hypothesis 2:</a:t>
            </a:r>
            <a:br>
              <a:rPr lang="en-US" dirty="0" smtClean="0"/>
            </a:br>
            <a:r>
              <a:rPr lang="en-US" dirty="0" smtClean="0"/>
              <a:t> ‘L’ gesture reduces error</a:t>
            </a:r>
            <a:endParaRPr lang="en-US" dirty="0"/>
          </a:p>
        </p:txBody>
      </p:sp>
      <p:grpSp>
        <p:nvGrpSpPr>
          <p:cNvPr id="58" name="Group 169"/>
          <p:cNvGrpSpPr>
            <a:grpSpLocks/>
          </p:cNvGrpSpPr>
          <p:nvPr/>
        </p:nvGrpSpPr>
        <p:grpSpPr bwMode="auto">
          <a:xfrm>
            <a:off x="5486400" y="3810000"/>
            <a:ext cx="3124200" cy="4296820"/>
            <a:chOff x="1256" y="1157"/>
            <a:chExt cx="437" cy="601"/>
          </a:xfrm>
        </p:grpSpPr>
        <p:sp>
          <p:nvSpPr>
            <p:cNvPr id="59" name="Freeform 170"/>
            <p:cNvSpPr>
              <a:spLocks/>
            </p:cNvSpPr>
            <p:nvPr/>
          </p:nvSpPr>
          <p:spPr bwMode="auto">
            <a:xfrm>
              <a:off x="1256" y="1157"/>
              <a:ext cx="437" cy="600"/>
            </a:xfrm>
            <a:custGeom>
              <a:avLst/>
              <a:gdLst>
                <a:gd name="T0" fmla="*/ 0 w 437"/>
                <a:gd name="T1" fmla="*/ 391 h 600"/>
                <a:gd name="T2" fmla="*/ 84 w 437"/>
                <a:gd name="T3" fmla="*/ 303 h 600"/>
                <a:gd name="T4" fmla="*/ 120 w 437"/>
                <a:gd name="T5" fmla="*/ 203 h 600"/>
                <a:gd name="T6" fmla="*/ 146 w 437"/>
                <a:gd name="T7" fmla="*/ 155 h 600"/>
                <a:gd name="T8" fmla="*/ 172 w 437"/>
                <a:gd name="T9" fmla="*/ 133 h 600"/>
                <a:gd name="T10" fmla="*/ 193 w 437"/>
                <a:gd name="T11" fmla="*/ 136 h 600"/>
                <a:gd name="T12" fmla="*/ 214 w 437"/>
                <a:gd name="T13" fmla="*/ 114 h 600"/>
                <a:gd name="T14" fmla="*/ 233 w 437"/>
                <a:gd name="T15" fmla="*/ 69 h 600"/>
                <a:gd name="T16" fmla="*/ 246 w 437"/>
                <a:gd name="T17" fmla="*/ 50 h 600"/>
                <a:gd name="T18" fmla="*/ 254 w 437"/>
                <a:gd name="T19" fmla="*/ 23 h 600"/>
                <a:gd name="T20" fmla="*/ 256 w 437"/>
                <a:gd name="T21" fmla="*/ 18 h 600"/>
                <a:gd name="T22" fmla="*/ 260 w 437"/>
                <a:gd name="T23" fmla="*/ 4 h 600"/>
                <a:gd name="T24" fmla="*/ 277 w 437"/>
                <a:gd name="T25" fmla="*/ 3 h 600"/>
                <a:gd name="T26" fmla="*/ 286 w 437"/>
                <a:gd name="T27" fmla="*/ 24 h 600"/>
                <a:gd name="T28" fmla="*/ 282 w 437"/>
                <a:gd name="T29" fmla="*/ 51 h 600"/>
                <a:gd name="T30" fmla="*/ 279 w 437"/>
                <a:gd name="T31" fmla="*/ 69 h 600"/>
                <a:gd name="T32" fmla="*/ 272 w 437"/>
                <a:gd name="T33" fmla="*/ 83 h 600"/>
                <a:gd name="T34" fmla="*/ 267 w 437"/>
                <a:gd name="T35" fmla="*/ 113 h 600"/>
                <a:gd name="T36" fmla="*/ 260 w 437"/>
                <a:gd name="T37" fmla="*/ 135 h 600"/>
                <a:gd name="T38" fmla="*/ 262 w 437"/>
                <a:gd name="T39" fmla="*/ 142 h 600"/>
                <a:gd name="T40" fmla="*/ 261 w 437"/>
                <a:gd name="T41" fmla="*/ 171 h 600"/>
                <a:gd name="T42" fmla="*/ 279 w 437"/>
                <a:gd name="T43" fmla="*/ 190 h 600"/>
                <a:gd name="T44" fmla="*/ 273 w 437"/>
                <a:gd name="T45" fmla="*/ 223 h 600"/>
                <a:gd name="T46" fmla="*/ 313 w 437"/>
                <a:gd name="T47" fmla="*/ 251 h 600"/>
                <a:gd name="T48" fmla="*/ 355 w 437"/>
                <a:gd name="T49" fmla="*/ 246 h 600"/>
                <a:gd name="T50" fmla="*/ 401 w 437"/>
                <a:gd name="T51" fmla="*/ 251 h 600"/>
                <a:gd name="T52" fmla="*/ 433 w 437"/>
                <a:gd name="T53" fmla="*/ 281 h 600"/>
                <a:gd name="T54" fmla="*/ 427 w 437"/>
                <a:gd name="T55" fmla="*/ 304 h 600"/>
                <a:gd name="T56" fmla="*/ 390 w 437"/>
                <a:gd name="T57" fmla="*/ 299 h 600"/>
                <a:gd name="T58" fmla="*/ 375 w 437"/>
                <a:gd name="T59" fmla="*/ 297 h 600"/>
                <a:gd name="T60" fmla="*/ 354 w 437"/>
                <a:gd name="T61" fmla="*/ 295 h 600"/>
                <a:gd name="T62" fmla="*/ 312 w 437"/>
                <a:gd name="T63" fmla="*/ 307 h 600"/>
                <a:gd name="T64" fmla="*/ 297 w 437"/>
                <a:gd name="T65" fmla="*/ 317 h 600"/>
                <a:gd name="T66" fmla="*/ 279 w 437"/>
                <a:gd name="T67" fmla="*/ 325 h 600"/>
                <a:gd name="T68" fmla="*/ 222 w 437"/>
                <a:gd name="T69" fmla="*/ 361 h 600"/>
                <a:gd name="T70" fmla="*/ 185 w 437"/>
                <a:gd name="T71" fmla="*/ 380 h 600"/>
                <a:gd name="T72" fmla="*/ 119 w 437"/>
                <a:gd name="T73" fmla="*/ 475 h 600"/>
                <a:gd name="T74" fmla="*/ 39 w 437"/>
                <a:gd name="T75" fmla="*/ 600 h 60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37"/>
                <a:gd name="T115" fmla="*/ 0 h 600"/>
                <a:gd name="T116" fmla="*/ 437 w 437"/>
                <a:gd name="T117" fmla="*/ 600 h 60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37" h="600">
                  <a:moveTo>
                    <a:pt x="0" y="391"/>
                  </a:moveTo>
                  <a:cubicBezTo>
                    <a:pt x="14" y="376"/>
                    <a:pt x="64" y="334"/>
                    <a:pt x="84" y="303"/>
                  </a:cubicBezTo>
                  <a:cubicBezTo>
                    <a:pt x="104" y="272"/>
                    <a:pt x="110" y="228"/>
                    <a:pt x="120" y="203"/>
                  </a:cubicBezTo>
                  <a:cubicBezTo>
                    <a:pt x="130" y="178"/>
                    <a:pt x="137" y="166"/>
                    <a:pt x="146" y="155"/>
                  </a:cubicBezTo>
                  <a:cubicBezTo>
                    <a:pt x="155" y="143"/>
                    <a:pt x="164" y="136"/>
                    <a:pt x="172" y="133"/>
                  </a:cubicBezTo>
                  <a:cubicBezTo>
                    <a:pt x="179" y="130"/>
                    <a:pt x="186" y="140"/>
                    <a:pt x="193" y="136"/>
                  </a:cubicBezTo>
                  <a:cubicBezTo>
                    <a:pt x="200" y="133"/>
                    <a:pt x="207" y="125"/>
                    <a:pt x="214" y="114"/>
                  </a:cubicBezTo>
                  <a:cubicBezTo>
                    <a:pt x="220" y="103"/>
                    <a:pt x="227" y="79"/>
                    <a:pt x="233" y="69"/>
                  </a:cubicBezTo>
                  <a:cubicBezTo>
                    <a:pt x="238" y="58"/>
                    <a:pt x="242" y="58"/>
                    <a:pt x="246" y="50"/>
                  </a:cubicBezTo>
                  <a:cubicBezTo>
                    <a:pt x="249" y="43"/>
                    <a:pt x="252" y="28"/>
                    <a:pt x="254" y="23"/>
                  </a:cubicBezTo>
                  <a:cubicBezTo>
                    <a:pt x="255" y="18"/>
                    <a:pt x="255" y="22"/>
                    <a:pt x="256" y="18"/>
                  </a:cubicBezTo>
                  <a:cubicBezTo>
                    <a:pt x="257" y="15"/>
                    <a:pt x="257" y="7"/>
                    <a:pt x="260" y="4"/>
                  </a:cubicBezTo>
                  <a:cubicBezTo>
                    <a:pt x="264" y="1"/>
                    <a:pt x="273" y="0"/>
                    <a:pt x="277" y="3"/>
                  </a:cubicBezTo>
                  <a:cubicBezTo>
                    <a:pt x="282" y="7"/>
                    <a:pt x="285" y="16"/>
                    <a:pt x="286" y="24"/>
                  </a:cubicBezTo>
                  <a:cubicBezTo>
                    <a:pt x="287" y="32"/>
                    <a:pt x="283" y="44"/>
                    <a:pt x="282" y="51"/>
                  </a:cubicBezTo>
                  <a:cubicBezTo>
                    <a:pt x="281" y="59"/>
                    <a:pt x="280" y="63"/>
                    <a:pt x="279" y="69"/>
                  </a:cubicBezTo>
                  <a:cubicBezTo>
                    <a:pt x="277" y="74"/>
                    <a:pt x="274" y="76"/>
                    <a:pt x="272" y="83"/>
                  </a:cubicBezTo>
                  <a:cubicBezTo>
                    <a:pt x="270" y="91"/>
                    <a:pt x="269" y="104"/>
                    <a:pt x="267" y="113"/>
                  </a:cubicBezTo>
                  <a:cubicBezTo>
                    <a:pt x="265" y="122"/>
                    <a:pt x="261" y="130"/>
                    <a:pt x="260" y="135"/>
                  </a:cubicBezTo>
                  <a:cubicBezTo>
                    <a:pt x="260" y="140"/>
                    <a:pt x="262" y="136"/>
                    <a:pt x="262" y="142"/>
                  </a:cubicBezTo>
                  <a:cubicBezTo>
                    <a:pt x="263" y="148"/>
                    <a:pt x="258" y="163"/>
                    <a:pt x="261" y="171"/>
                  </a:cubicBezTo>
                  <a:cubicBezTo>
                    <a:pt x="264" y="178"/>
                    <a:pt x="277" y="181"/>
                    <a:pt x="279" y="190"/>
                  </a:cubicBezTo>
                  <a:cubicBezTo>
                    <a:pt x="280" y="198"/>
                    <a:pt x="268" y="213"/>
                    <a:pt x="273" y="223"/>
                  </a:cubicBezTo>
                  <a:cubicBezTo>
                    <a:pt x="278" y="233"/>
                    <a:pt x="299" y="247"/>
                    <a:pt x="313" y="251"/>
                  </a:cubicBezTo>
                  <a:cubicBezTo>
                    <a:pt x="326" y="254"/>
                    <a:pt x="340" y="246"/>
                    <a:pt x="355" y="246"/>
                  </a:cubicBezTo>
                  <a:cubicBezTo>
                    <a:pt x="370" y="246"/>
                    <a:pt x="388" y="245"/>
                    <a:pt x="401" y="251"/>
                  </a:cubicBezTo>
                  <a:cubicBezTo>
                    <a:pt x="414" y="256"/>
                    <a:pt x="429" y="272"/>
                    <a:pt x="433" y="281"/>
                  </a:cubicBezTo>
                  <a:cubicBezTo>
                    <a:pt x="437" y="289"/>
                    <a:pt x="434" y="301"/>
                    <a:pt x="427" y="304"/>
                  </a:cubicBezTo>
                  <a:cubicBezTo>
                    <a:pt x="420" y="307"/>
                    <a:pt x="399" y="301"/>
                    <a:pt x="390" y="299"/>
                  </a:cubicBezTo>
                  <a:cubicBezTo>
                    <a:pt x="382" y="298"/>
                    <a:pt x="381" y="297"/>
                    <a:pt x="375" y="297"/>
                  </a:cubicBezTo>
                  <a:cubicBezTo>
                    <a:pt x="369" y="296"/>
                    <a:pt x="365" y="293"/>
                    <a:pt x="354" y="295"/>
                  </a:cubicBezTo>
                  <a:cubicBezTo>
                    <a:pt x="344" y="297"/>
                    <a:pt x="321" y="303"/>
                    <a:pt x="312" y="307"/>
                  </a:cubicBezTo>
                  <a:cubicBezTo>
                    <a:pt x="303" y="310"/>
                    <a:pt x="303" y="314"/>
                    <a:pt x="297" y="317"/>
                  </a:cubicBezTo>
                  <a:cubicBezTo>
                    <a:pt x="292" y="320"/>
                    <a:pt x="291" y="318"/>
                    <a:pt x="279" y="325"/>
                  </a:cubicBezTo>
                  <a:cubicBezTo>
                    <a:pt x="266" y="332"/>
                    <a:pt x="238" y="351"/>
                    <a:pt x="222" y="361"/>
                  </a:cubicBezTo>
                  <a:cubicBezTo>
                    <a:pt x="207" y="370"/>
                    <a:pt x="202" y="361"/>
                    <a:pt x="185" y="380"/>
                  </a:cubicBezTo>
                  <a:cubicBezTo>
                    <a:pt x="167" y="399"/>
                    <a:pt x="143" y="438"/>
                    <a:pt x="119" y="475"/>
                  </a:cubicBezTo>
                  <a:cubicBezTo>
                    <a:pt x="94" y="511"/>
                    <a:pt x="66" y="556"/>
                    <a:pt x="39" y="600"/>
                  </a:cubicBezTo>
                </a:path>
              </a:pathLst>
            </a:custGeom>
            <a:solidFill>
              <a:srgbClr val="F1DFBD"/>
            </a:solidFill>
            <a:ln w="1905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0" name="Freeform 171"/>
            <p:cNvSpPr>
              <a:spLocks/>
            </p:cNvSpPr>
            <p:nvPr/>
          </p:nvSpPr>
          <p:spPr bwMode="auto">
            <a:xfrm>
              <a:off x="1517" y="1332"/>
              <a:ext cx="7" cy="38"/>
            </a:xfrm>
            <a:custGeom>
              <a:avLst/>
              <a:gdLst>
                <a:gd name="T0" fmla="*/ 0 w 53"/>
                <a:gd name="T1" fmla="*/ 0 h 254"/>
                <a:gd name="T2" fmla="*/ 1 w 53"/>
                <a:gd name="T3" fmla="*/ 6 h 254"/>
                <a:gd name="T4" fmla="*/ 0 60000 65536"/>
                <a:gd name="T5" fmla="*/ 0 60000 65536"/>
                <a:gd name="T6" fmla="*/ 0 w 53"/>
                <a:gd name="T7" fmla="*/ 0 h 254"/>
                <a:gd name="T8" fmla="*/ 53 w 53"/>
                <a:gd name="T9" fmla="*/ 254 h 25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3" h="254">
                  <a:moveTo>
                    <a:pt x="0" y="0"/>
                  </a:moveTo>
                  <a:cubicBezTo>
                    <a:pt x="0" y="125"/>
                    <a:pt x="42" y="201"/>
                    <a:pt x="53" y="25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1" name="Freeform 172"/>
            <p:cNvSpPr>
              <a:spLocks/>
            </p:cNvSpPr>
            <p:nvPr/>
          </p:nvSpPr>
          <p:spPr bwMode="auto">
            <a:xfrm>
              <a:off x="1433" y="1294"/>
              <a:ext cx="17" cy="27"/>
            </a:xfrm>
            <a:custGeom>
              <a:avLst/>
              <a:gdLst>
                <a:gd name="T0" fmla="*/ 2 w 116"/>
                <a:gd name="T1" fmla="*/ 0 h 177"/>
                <a:gd name="T2" fmla="*/ 1 w 116"/>
                <a:gd name="T3" fmla="*/ 2 h 177"/>
                <a:gd name="T4" fmla="*/ 0 w 116"/>
                <a:gd name="T5" fmla="*/ 4 h 177"/>
                <a:gd name="T6" fmla="*/ 0 60000 65536"/>
                <a:gd name="T7" fmla="*/ 0 60000 65536"/>
                <a:gd name="T8" fmla="*/ 0 60000 65536"/>
                <a:gd name="T9" fmla="*/ 0 w 116"/>
                <a:gd name="T10" fmla="*/ 0 h 177"/>
                <a:gd name="T11" fmla="*/ 116 w 116"/>
                <a:gd name="T12" fmla="*/ 177 h 1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6" h="177">
                  <a:moveTo>
                    <a:pt x="116" y="0"/>
                  </a:moveTo>
                  <a:lnTo>
                    <a:pt x="48" y="72"/>
                  </a:lnTo>
                  <a:lnTo>
                    <a:pt x="0" y="177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" name="Freeform 173"/>
            <p:cNvSpPr>
              <a:spLocks/>
            </p:cNvSpPr>
            <p:nvPr/>
          </p:nvSpPr>
          <p:spPr bwMode="auto">
            <a:xfrm>
              <a:off x="1645" y="1428"/>
              <a:ext cx="40" cy="36"/>
            </a:xfrm>
            <a:custGeom>
              <a:avLst/>
              <a:gdLst>
                <a:gd name="T0" fmla="*/ 5 w 266"/>
                <a:gd name="T1" fmla="*/ 1 h 241"/>
                <a:gd name="T2" fmla="*/ 2 w 266"/>
                <a:gd name="T3" fmla="*/ 0 h 241"/>
                <a:gd name="T4" fmla="*/ 0 w 266"/>
                <a:gd name="T5" fmla="*/ 2 h 241"/>
                <a:gd name="T6" fmla="*/ 1 w 266"/>
                <a:gd name="T7" fmla="*/ 4 h 241"/>
                <a:gd name="T8" fmla="*/ 5 w 266"/>
                <a:gd name="T9" fmla="*/ 5 h 241"/>
                <a:gd name="T10" fmla="*/ 5 w 266"/>
                <a:gd name="T11" fmla="*/ 1 h 2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6"/>
                <a:gd name="T19" fmla="*/ 0 h 241"/>
                <a:gd name="T20" fmla="*/ 266 w 266"/>
                <a:gd name="T21" fmla="*/ 241 h 2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6" h="241">
                  <a:moveTo>
                    <a:pt x="219" y="45"/>
                  </a:moveTo>
                  <a:cubicBezTo>
                    <a:pt x="159" y="31"/>
                    <a:pt x="102" y="0"/>
                    <a:pt x="67" y="9"/>
                  </a:cubicBezTo>
                  <a:cubicBezTo>
                    <a:pt x="32" y="18"/>
                    <a:pt x="11" y="37"/>
                    <a:pt x="7" y="101"/>
                  </a:cubicBezTo>
                  <a:cubicBezTo>
                    <a:pt x="3" y="165"/>
                    <a:pt x="0" y="172"/>
                    <a:pt x="35" y="193"/>
                  </a:cubicBezTo>
                  <a:lnTo>
                    <a:pt x="235" y="241"/>
                  </a:lnTo>
                  <a:cubicBezTo>
                    <a:pt x="266" y="216"/>
                    <a:pt x="222" y="86"/>
                    <a:pt x="219" y="45"/>
                  </a:cubicBezTo>
                  <a:close/>
                </a:path>
              </a:pathLst>
            </a:custGeom>
            <a:solidFill>
              <a:srgbClr val="FAF3E6"/>
            </a:solidFill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" name="Freeform 174"/>
            <p:cNvSpPr>
              <a:spLocks/>
            </p:cNvSpPr>
            <p:nvPr/>
          </p:nvSpPr>
          <p:spPr bwMode="auto">
            <a:xfrm>
              <a:off x="1515" y="1158"/>
              <a:ext cx="15" cy="27"/>
            </a:xfrm>
            <a:custGeom>
              <a:avLst/>
              <a:gdLst>
                <a:gd name="T0" fmla="*/ 0 w 102"/>
                <a:gd name="T1" fmla="*/ 4 h 177"/>
                <a:gd name="T2" fmla="*/ 1 w 102"/>
                <a:gd name="T3" fmla="*/ 3 h 177"/>
                <a:gd name="T4" fmla="*/ 2 w 102"/>
                <a:gd name="T5" fmla="*/ 0 h 177"/>
                <a:gd name="T6" fmla="*/ 1 w 102"/>
                <a:gd name="T7" fmla="*/ 1 h 177"/>
                <a:gd name="T8" fmla="*/ 0 w 102"/>
                <a:gd name="T9" fmla="*/ 4 h 1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177"/>
                <a:gd name="T17" fmla="*/ 102 w 102"/>
                <a:gd name="T18" fmla="*/ 177 h 1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177">
                  <a:moveTo>
                    <a:pt x="0" y="163"/>
                  </a:moveTo>
                  <a:cubicBezTo>
                    <a:pt x="5" y="177"/>
                    <a:pt x="45" y="158"/>
                    <a:pt x="62" y="137"/>
                  </a:cubicBezTo>
                  <a:cubicBezTo>
                    <a:pt x="81" y="84"/>
                    <a:pt x="102" y="31"/>
                    <a:pt x="96" y="15"/>
                  </a:cubicBezTo>
                  <a:cubicBezTo>
                    <a:pt x="90" y="0"/>
                    <a:pt x="40" y="15"/>
                    <a:pt x="28" y="47"/>
                  </a:cubicBezTo>
                  <a:cubicBezTo>
                    <a:pt x="16" y="79"/>
                    <a:pt x="10" y="143"/>
                    <a:pt x="0" y="163"/>
                  </a:cubicBezTo>
                  <a:close/>
                </a:path>
              </a:pathLst>
            </a:custGeom>
            <a:solidFill>
              <a:srgbClr val="FAF3E6"/>
            </a:solidFill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4" name="Line 175"/>
            <p:cNvSpPr>
              <a:spLocks noChangeShapeType="1"/>
            </p:cNvSpPr>
            <p:nvPr/>
          </p:nvSpPr>
          <p:spPr bwMode="auto">
            <a:xfrm flipV="1">
              <a:off x="1522" y="1346"/>
              <a:ext cx="6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5" name="Freeform 176"/>
            <p:cNvSpPr>
              <a:spLocks/>
            </p:cNvSpPr>
            <p:nvPr/>
          </p:nvSpPr>
          <p:spPr bwMode="auto">
            <a:xfrm>
              <a:off x="1506" y="1441"/>
              <a:ext cx="95" cy="8"/>
            </a:xfrm>
            <a:custGeom>
              <a:avLst/>
              <a:gdLst>
                <a:gd name="T0" fmla="*/ 0 w 624"/>
                <a:gd name="T1" fmla="*/ 1 h 56"/>
                <a:gd name="T2" fmla="*/ 7 w 624"/>
                <a:gd name="T3" fmla="*/ 1 h 56"/>
                <a:gd name="T4" fmla="*/ 14 w 624"/>
                <a:gd name="T5" fmla="*/ 0 h 56"/>
                <a:gd name="T6" fmla="*/ 0 60000 65536"/>
                <a:gd name="T7" fmla="*/ 0 60000 65536"/>
                <a:gd name="T8" fmla="*/ 0 60000 65536"/>
                <a:gd name="T9" fmla="*/ 0 w 624"/>
                <a:gd name="T10" fmla="*/ 0 h 56"/>
                <a:gd name="T11" fmla="*/ 624 w 624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4" h="56">
                  <a:moveTo>
                    <a:pt x="0" y="48"/>
                  </a:moveTo>
                  <a:cubicBezTo>
                    <a:pt x="92" y="52"/>
                    <a:pt x="184" y="56"/>
                    <a:pt x="288" y="48"/>
                  </a:cubicBezTo>
                  <a:cubicBezTo>
                    <a:pt x="392" y="40"/>
                    <a:pt x="508" y="20"/>
                    <a:pt x="624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6" name="Freeform 177"/>
            <p:cNvSpPr>
              <a:spLocks/>
            </p:cNvSpPr>
            <p:nvPr/>
          </p:nvSpPr>
          <p:spPr bwMode="auto">
            <a:xfrm>
              <a:off x="1668" y="1430"/>
              <a:ext cx="15" cy="38"/>
            </a:xfrm>
            <a:custGeom>
              <a:avLst/>
              <a:gdLst>
                <a:gd name="T0" fmla="*/ 1 w 96"/>
                <a:gd name="T1" fmla="*/ 1 h 254"/>
                <a:gd name="T2" fmla="*/ 1 w 96"/>
                <a:gd name="T3" fmla="*/ 1 h 254"/>
                <a:gd name="T4" fmla="*/ 1 w 96"/>
                <a:gd name="T5" fmla="*/ 5 h 254"/>
                <a:gd name="T6" fmla="*/ 2 w 96"/>
                <a:gd name="T7" fmla="*/ 5 h 254"/>
                <a:gd name="T8" fmla="*/ 1 w 96"/>
                <a:gd name="T9" fmla="*/ 1 h 2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254"/>
                <a:gd name="T17" fmla="*/ 96 w 96"/>
                <a:gd name="T18" fmla="*/ 254 h 2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254">
                  <a:moveTo>
                    <a:pt x="60" y="37"/>
                  </a:moveTo>
                  <a:cubicBezTo>
                    <a:pt x="0" y="23"/>
                    <a:pt x="38" y="0"/>
                    <a:pt x="32" y="29"/>
                  </a:cubicBezTo>
                  <a:cubicBezTo>
                    <a:pt x="52" y="93"/>
                    <a:pt x="52" y="173"/>
                    <a:pt x="44" y="213"/>
                  </a:cubicBezTo>
                  <a:cubicBezTo>
                    <a:pt x="74" y="221"/>
                    <a:pt x="81" y="254"/>
                    <a:pt x="84" y="225"/>
                  </a:cubicBezTo>
                  <a:cubicBezTo>
                    <a:pt x="87" y="196"/>
                    <a:pt x="96" y="133"/>
                    <a:pt x="60" y="37"/>
                  </a:cubicBezTo>
                  <a:close/>
                </a:path>
              </a:pathLst>
            </a:custGeom>
            <a:solidFill>
              <a:schemeClr val="bg1"/>
            </a:solidFill>
            <a:ln w="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" name="Freeform 178"/>
            <p:cNvSpPr>
              <a:spLocks/>
            </p:cNvSpPr>
            <p:nvPr/>
          </p:nvSpPr>
          <p:spPr bwMode="auto">
            <a:xfrm>
              <a:off x="1645" y="1428"/>
              <a:ext cx="39" cy="35"/>
            </a:xfrm>
            <a:custGeom>
              <a:avLst/>
              <a:gdLst>
                <a:gd name="T0" fmla="*/ 5 w 262"/>
                <a:gd name="T1" fmla="*/ 1 h 233"/>
                <a:gd name="T2" fmla="*/ 1 w 262"/>
                <a:gd name="T3" fmla="*/ 0 h 233"/>
                <a:gd name="T4" fmla="*/ 0 w 262"/>
                <a:gd name="T5" fmla="*/ 2 h 233"/>
                <a:gd name="T6" fmla="*/ 1 w 262"/>
                <a:gd name="T7" fmla="*/ 4 h 233"/>
                <a:gd name="T8" fmla="*/ 5 w 262"/>
                <a:gd name="T9" fmla="*/ 5 h 233"/>
                <a:gd name="T10" fmla="*/ 5 w 262"/>
                <a:gd name="T11" fmla="*/ 1 h 2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2"/>
                <a:gd name="T19" fmla="*/ 0 h 233"/>
                <a:gd name="T20" fmla="*/ 262 w 262"/>
                <a:gd name="T21" fmla="*/ 233 h 2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2" h="233">
                  <a:moveTo>
                    <a:pt x="219" y="45"/>
                  </a:moveTo>
                  <a:cubicBezTo>
                    <a:pt x="159" y="31"/>
                    <a:pt x="102" y="0"/>
                    <a:pt x="67" y="9"/>
                  </a:cubicBezTo>
                  <a:cubicBezTo>
                    <a:pt x="32" y="18"/>
                    <a:pt x="11" y="37"/>
                    <a:pt x="7" y="101"/>
                  </a:cubicBezTo>
                  <a:cubicBezTo>
                    <a:pt x="3" y="165"/>
                    <a:pt x="0" y="172"/>
                    <a:pt x="35" y="193"/>
                  </a:cubicBezTo>
                  <a:lnTo>
                    <a:pt x="231" y="233"/>
                  </a:lnTo>
                  <a:cubicBezTo>
                    <a:pt x="262" y="208"/>
                    <a:pt x="221" y="84"/>
                    <a:pt x="219" y="45"/>
                  </a:cubicBezTo>
                  <a:close/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8" name="Freeform 179"/>
            <p:cNvSpPr>
              <a:spLocks/>
            </p:cNvSpPr>
            <p:nvPr/>
          </p:nvSpPr>
          <p:spPr bwMode="auto">
            <a:xfrm>
              <a:off x="1517" y="1157"/>
              <a:ext cx="14" cy="12"/>
            </a:xfrm>
            <a:custGeom>
              <a:avLst/>
              <a:gdLst>
                <a:gd name="T0" fmla="*/ 0 w 95"/>
                <a:gd name="T1" fmla="*/ 1 h 81"/>
                <a:gd name="T2" fmla="*/ 2 w 95"/>
                <a:gd name="T3" fmla="*/ 1 h 81"/>
                <a:gd name="T4" fmla="*/ 2 w 95"/>
                <a:gd name="T5" fmla="*/ 0 h 81"/>
                <a:gd name="T6" fmla="*/ 0 w 95"/>
                <a:gd name="T7" fmla="*/ 1 h 81"/>
                <a:gd name="T8" fmla="*/ 0 w 95"/>
                <a:gd name="T9" fmla="*/ 1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"/>
                <a:gd name="T16" fmla="*/ 0 h 81"/>
                <a:gd name="T17" fmla="*/ 95 w 95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" h="81">
                  <a:moveTo>
                    <a:pt x="4" y="61"/>
                  </a:moveTo>
                  <a:cubicBezTo>
                    <a:pt x="9" y="75"/>
                    <a:pt x="32" y="49"/>
                    <a:pt x="76" y="53"/>
                  </a:cubicBezTo>
                  <a:cubicBezTo>
                    <a:pt x="95" y="0"/>
                    <a:pt x="91" y="18"/>
                    <a:pt x="80" y="17"/>
                  </a:cubicBezTo>
                  <a:cubicBezTo>
                    <a:pt x="69" y="16"/>
                    <a:pt x="25" y="42"/>
                    <a:pt x="12" y="49"/>
                  </a:cubicBezTo>
                  <a:cubicBezTo>
                    <a:pt x="0" y="81"/>
                    <a:pt x="14" y="41"/>
                    <a:pt x="4" y="61"/>
                  </a:cubicBezTo>
                  <a:close/>
                </a:path>
              </a:pathLst>
            </a:custGeom>
            <a:solidFill>
              <a:schemeClr val="bg1"/>
            </a:solidFill>
            <a:ln w="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9" name="Freeform 180"/>
            <p:cNvSpPr>
              <a:spLocks/>
            </p:cNvSpPr>
            <p:nvPr/>
          </p:nvSpPr>
          <p:spPr bwMode="auto">
            <a:xfrm>
              <a:off x="1515" y="1158"/>
              <a:ext cx="15" cy="27"/>
            </a:xfrm>
            <a:custGeom>
              <a:avLst/>
              <a:gdLst>
                <a:gd name="T0" fmla="*/ 0 w 102"/>
                <a:gd name="T1" fmla="*/ 4 h 177"/>
                <a:gd name="T2" fmla="*/ 1 w 102"/>
                <a:gd name="T3" fmla="*/ 3 h 177"/>
                <a:gd name="T4" fmla="*/ 2 w 102"/>
                <a:gd name="T5" fmla="*/ 0 h 177"/>
                <a:gd name="T6" fmla="*/ 1 w 102"/>
                <a:gd name="T7" fmla="*/ 1 h 177"/>
                <a:gd name="T8" fmla="*/ 0 w 102"/>
                <a:gd name="T9" fmla="*/ 4 h 1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177"/>
                <a:gd name="T17" fmla="*/ 102 w 102"/>
                <a:gd name="T18" fmla="*/ 177 h 1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177">
                  <a:moveTo>
                    <a:pt x="0" y="163"/>
                  </a:moveTo>
                  <a:cubicBezTo>
                    <a:pt x="5" y="177"/>
                    <a:pt x="45" y="158"/>
                    <a:pt x="62" y="137"/>
                  </a:cubicBezTo>
                  <a:cubicBezTo>
                    <a:pt x="81" y="84"/>
                    <a:pt x="102" y="31"/>
                    <a:pt x="96" y="15"/>
                  </a:cubicBezTo>
                  <a:cubicBezTo>
                    <a:pt x="90" y="0"/>
                    <a:pt x="40" y="15"/>
                    <a:pt x="28" y="47"/>
                  </a:cubicBezTo>
                  <a:cubicBezTo>
                    <a:pt x="16" y="79"/>
                    <a:pt x="10" y="143"/>
                    <a:pt x="0" y="163"/>
                  </a:cubicBezTo>
                  <a:close/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0" name="Freeform 181"/>
            <p:cNvSpPr>
              <a:spLocks/>
            </p:cNvSpPr>
            <p:nvPr/>
          </p:nvSpPr>
          <p:spPr bwMode="auto">
            <a:xfrm>
              <a:off x="1256" y="1157"/>
              <a:ext cx="437" cy="601"/>
            </a:xfrm>
            <a:custGeom>
              <a:avLst/>
              <a:gdLst>
                <a:gd name="T0" fmla="*/ 0 w 437"/>
                <a:gd name="T1" fmla="*/ 379 h 601"/>
                <a:gd name="T2" fmla="*/ 80 w 437"/>
                <a:gd name="T3" fmla="*/ 299 h 601"/>
                <a:gd name="T4" fmla="*/ 120 w 437"/>
                <a:gd name="T5" fmla="*/ 204 h 601"/>
                <a:gd name="T6" fmla="*/ 146 w 437"/>
                <a:gd name="T7" fmla="*/ 155 h 601"/>
                <a:gd name="T8" fmla="*/ 172 w 437"/>
                <a:gd name="T9" fmla="*/ 134 h 601"/>
                <a:gd name="T10" fmla="*/ 194 w 437"/>
                <a:gd name="T11" fmla="*/ 137 h 601"/>
                <a:gd name="T12" fmla="*/ 214 w 437"/>
                <a:gd name="T13" fmla="*/ 115 h 601"/>
                <a:gd name="T14" fmla="*/ 233 w 437"/>
                <a:gd name="T15" fmla="*/ 70 h 601"/>
                <a:gd name="T16" fmla="*/ 246 w 437"/>
                <a:gd name="T17" fmla="*/ 52 h 601"/>
                <a:gd name="T18" fmla="*/ 254 w 437"/>
                <a:gd name="T19" fmla="*/ 24 h 601"/>
                <a:gd name="T20" fmla="*/ 258 w 437"/>
                <a:gd name="T21" fmla="*/ 17 h 601"/>
                <a:gd name="T22" fmla="*/ 260 w 437"/>
                <a:gd name="T23" fmla="*/ 5 h 601"/>
                <a:gd name="T24" fmla="*/ 278 w 437"/>
                <a:gd name="T25" fmla="*/ 3 h 601"/>
                <a:gd name="T26" fmla="*/ 286 w 437"/>
                <a:gd name="T27" fmla="*/ 25 h 601"/>
                <a:gd name="T28" fmla="*/ 283 w 437"/>
                <a:gd name="T29" fmla="*/ 52 h 601"/>
                <a:gd name="T30" fmla="*/ 279 w 437"/>
                <a:gd name="T31" fmla="*/ 70 h 601"/>
                <a:gd name="T32" fmla="*/ 272 w 437"/>
                <a:gd name="T33" fmla="*/ 84 h 601"/>
                <a:gd name="T34" fmla="*/ 267 w 437"/>
                <a:gd name="T35" fmla="*/ 114 h 601"/>
                <a:gd name="T36" fmla="*/ 260 w 437"/>
                <a:gd name="T37" fmla="*/ 136 h 601"/>
                <a:gd name="T38" fmla="*/ 263 w 437"/>
                <a:gd name="T39" fmla="*/ 143 h 601"/>
                <a:gd name="T40" fmla="*/ 261 w 437"/>
                <a:gd name="T41" fmla="*/ 172 h 601"/>
                <a:gd name="T42" fmla="*/ 279 w 437"/>
                <a:gd name="T43" fmla="*/ 190 h 601"/>
                <a:gd name="T44" fmla="*/ 274 w 437"/>
                <a:gd name="T45" fmla="*/ 224 h 601"/>
                <a:gd name="T46" fmla="*/ 313 w 437"/>
                <a:gd name="T47" fmla="*/ 252 h 601"/>
                <a:gd name="T48" fmla="*/ 355 w 437"/>
                <a:gd name="T49" fmla="*/ 246 h 601"/>
                <a:gd name="T50" fmla="*/ 402 w 437"/>
                <a:gd name="T51" fmla="*/ 252 h 601"/>
                <a:gd name="T52" fmla="*/ 433 w 437"/>
                <a:gd name="T53" fmla="*/ 281 h 601"/>
                <a:gd name="T54" fmla="*/ 427 w 437"/>
                <a:gd name="T55" fmla="*/ 312 h 601"/>
                <a:gd name="T56" fmla="*/ 390 w 437"/>
                <a:gd name="T57" fmla="*/ 304 h 601"/>
                <a:gd name="T58" fmla="*/ 375 w 437"/>
                <a:gd name="T59" fmla="*/ 298 h 601"/>
                <a:gd name="T60" fmla="*/ 354 w 437"/>
                <a:gd name="T61" fmla="*/ 296 h 601"/>
                <a:gd name="T62" fmla="*/ 313 w 437"/>
                <a:gd name="T63" fmla="*/ 308 h 601"/>
                <a:gd name="T64" fmla="*/ 298 w 437"/>
                <a:gd name="T65" fmla="*/ 318 h 601"/>
                <a:gd name="T66" fmla="*/ 279 w 437"/>
                <a:gd name="T67" fmla="*/ 326 h 601"/>
                <a:gd name="T68" fmla="*/ 223 w 437"/>
                <a:gd name="T69" fmla="*/ 361 h 601"/>
                <a:gd name="T70" fmla="*/ 185 w 437"/>
                <a:gd name="T71" fmla="*/ 381 h 601"/>
                <a:gd name="T72" fmla="*/ 119 w 437"/>
                <a:gd name="T73" fmla="*/ 476 h 601"/>
                <a:gd name="T74" fmla="*/ 39 w 437"/>
                <a:gd name="T75" fmla="*/ 601 h 6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37"/>
                <a:gd name="T115" fmla="*/ 0 h 601"/>
                <a:gd name="T116" fmla="*/ 437 w 437"/>
                <a:gd name="T117" fmla="*/ 601 h 6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37" h="601">
                  <a:moveTo>
                    <a:pt x="0" y="379"/>
                  </a:moveTo>
                  <a:cubicBezTo>
                    <a:pt x="13" y="366"/>
                    <a:pt x="60" y="328"/>
                    <a:pt x="80" y="299"/>
                  </a:cubicBezTo>
                  <a:cubicBezTo>
                    <a:pt x="100" y="270"/>
                    <a:pt x="109" y="228"/>
                    <a:pt x="120" y="204"/>
                  </a:cubicBezTo>
                  <a:cubicBezTo>
                    <a:pt x="131" y="180"/>
                    <a:pt x="138" y="167"/>
                    <a:pt x="146" y="155"/>
                  </a:cubicBezTo>
                  <a:cubicBezTo>
                    <a:pt x="155" y="144"/>
                    <a:pt x="164" y="137"/>
                    <a:pt x="172" y="134"/>
                  </a:cubicBezTo>
                  <a:cubicBezTo>
                    <a:pt x="180" y="131"/>
                    <a:pt x="187" y="141"/>
                    <a:pt x="194" y="137"/>
                  </a:cubicBezTo>
                  <a:cubicBezTo>
                    <a:pt x="200" y="134"/>
                    <a:pt x="207" y="126"/>
                    <a:pt x="214" y="115"/>
                  </a:cubicBezTo>
                  <a:cubicBezTo>
                    <a:pt x="221" y="103"/>
                    <a:pt x="228" y="80"/>
                    <a:pt x="233" y="70"/>
                  </a:cubicBezTo>
                  <a:cubicBezTo>
                    <a:pt x="238" y="59"/>
                    <a:pt x="243" y="59"/>
                    <a:pt x="246" y="52"/>
                  </a:cubicBezTo>
                  <a:cubicBezTo>
                    <a:pt x="250" y="44"/>
                    <a:pt x="252" y="30"/>
                    <a:pt x="254" y="24"/>
                  </a:cubicBezTo>
                  <a:cubicBezTo>
                    <a:pt x="256" y="18"/>
                    <a:pt x="257" y="20"/>
                    <a:pt x="258" y="17"/>
                  </a:cubicBezTo>
                  <a:cubicBezTo>
                    <a:pt x="259" y="14"/>
                    <a:pt x="257" y="7"/>
                    <a:pt x="260" y="5"/>
                  </a:cubicBezTo>
                  <a:cubicBezTo>
                    <a:pt x="264" y="2"/>
                    <a:pt x="273" y="0"/>
                    <a:pt x="278" y="3"/>
                  </a:cubicBezTo>
                  <a:cubicBezTo>
                    <a:pt x="282" y="7"/>
                    <a:pt x="285" y="17"/>
                    <a:pt x="286" y="25"/>
                  </a:cubicBezTo>
                  <a:cubicBezTo>
                    <a:pt x="287" y="33"/>
                    <a:pt x="284" y="45"/>
                    <a:pt x="283" y="52"/>
                  </a:cubicBezTo>
                  <a:cubicBezTo>
                    <a:pt x="281" y="60"/>
                    <a:pt x="281" y="64"/>
                    <a:pt x="279" y="70"/>
                  </a:cubicBezTo>
                  <a:cubicBezTo>
                    <a:pt x="277" y="75"/>
                    <a:pt x="274" y="77"/>
                    <a:pt x="272" y="84"/>
                  </a:cubicBezTo>
                  <a:cubicBezTo>
                    <a:pt x="270" y="91"/>
                    <a:pt x="269" y="105"/>
                    <a:pt x="267" y="114"/>
                  </a:cubicBezTo>
                  <a:cubicBezTo>
                    <a:pt x="265" y="123"/>
                    <a:pt x="261" y="131"/>
                    <a:pt x="260" y="136"/>
                  </a:cubicBezTo>
                  <a:cubicBezTo>
                    <a:pt x="260" y="141"/>
                    <a:pt x="262" y="137"/>
                    <a:pt x="263" y="143"/>
                  </a:cubicBezTo>
                  <a:cubicBezTo>
                    <a:pt x="263" y="149"/>
                    <a:pt x="259" y="164"/>
                    <a:pt x="261" y="172"/>
                  </a:cubicBezTo>
                  <a:cubicBezTo>
                    <a:pt x="264" y="180"/>
                    <a:pt x="277" y="182"/>
                    <a:pt x="279" y="190"/>
                  </a:cubicBezTo>
                  <a:cubicBezTo>
                    <a:pt x="281" y="199"/>
                    <a:pt x="268" y="214"/>
                    <a:pt x="274" y="224"/>
                  </a:cubicBezTo>
                  <a:cubicBezTo>
                    <a:pt x="278" y="234"/>
                    <a:pt x="299" y="248"/>
                    <a:pt x="313" y="252"/>
                  </a:cubicBezTo>
                  <a:cubicBezTo>
                    <a:pt x="327" y="255"/>
                    <a:pt x="341" y="246"/>
                    <a:pt x="355" y="246"/>
                  </a:cubicBezTo>
                  <a:cubicBezTo>
                    <a:pt x="370" y="246"/>
                    <a:pt x="389" y="246"/>
                    <a:pt x="402" y="252"/>
                  </a:cubicBezTo>
                  <a:cubicBezTo>
                    <a:pt x="415" y="257"/>
                    <a:pt x="429" y="271"/>
                    <a:pt x="433" y="281"/>
                  </a:cubicBezTo>
                  <a:cubicBezTo>
                    <a:pt x="437" y="291"/>
                    <a:pt x="434" y="308"/>
                    <a:pt x="427" y="312"/>
                  </a:cubicBezTo>
                  <a:cubicBezTo>
                    <a:pt x="420" y="316"/>
                    <a:pt x="399" y="307"/>
                    <a:pt x="390" y="304"/>
                  </a:cubicBezTo>
                  <a:cubicBezTo>
                    <a:pt x="382" y="302"/>
                    <a:pt x="381" y="299"/>
                    <a:pt x="375" y="298"/>
                  </a:cubicBezTo>
                  <a:cubicBezTo>
                    <a:pt x="369" y="296"/>
                    <a:pt x="365" y="295"/>
                    <a:pt x="354" y="296"/>
                  </a:cubicBezTo>
                  <a:cubicBezTo>
                    <a:pt x="344" y="298"/>
                    <a:pt x="322" y="304"/>
                    <a:pt x="313" y="308"/>
                  </a:cubicBezTo>
                  <a:cubicBezTo>
                    <a:pt x="303" y="311"/>
                    <a:pt x="303" y="315"/>
                    <a:pt x="298" y="318"/>
                  </a:cubicBezTo>
                  <a:cubicBezTo>
                    <a:pt x="292" y="321"/>
                    <a:pt x="291" y="319"/>
                    <a:pt x="279" y="326"/>
                  </a:cubicBezTo>
                  <a:cubicBezTo>
                    <a:pt x="266" y="333"/>
                    <a:pt x="238" y="352"/>
                    <a:pt x="223" y="361"/>
                  </a:cubicBezTo>
                  <a:cubicBezTo>
                    <a:pt x="207" y="371"/>
                    <a:pt x="202" y="362"/>
                    <a:pt x="185" y="381"/>
                  </a:cubicBezTo>
                  <a:cubicBezTo>
                    <a:pt x="168" y="400"/>
                    <a:pt x="143" y="439"/>
                    <a:pt x="119" y="476"/>
                  </a:cubicBezTo>
                  <a:cubicBezTo>
                    <a:pt x="94" y="512"/>
                    <a:pt x="66" y="557"/>
                    <a:pt x="39" y="601"/>
                  </a:cubicBezTo>
                </a:path>
              </a:pathLst>
            </a:custGeom>
            <a:noFill/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</a:p>
        </p:txBody>
      </p:sp>
      <p:cxnSp>
        <p:nvCxnSpPr>
          <p:cNvPr id="45065" name="Straight Connector 197"/>
          <p:cNvCxnSpPr>
            <a:cxnSpLocks noChangeShapeType="1"/>
          </p:cNvCxnSpPr>
          <p:nvPr/>
        </p:nvCxnSpPr>
        <p:spPr bwMode="auto">
          <a:xfrm>
            <a:off x="2918887" y="5034530"/>
            <a:ext cx="5123354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5066" name="Straight Connector 198"/>
          <p:cNvCxnSpPr>
            <a:cxnSpLocks noChangeShapeType="1"/>
          </p:cNvCxnSpPr>
          <p:nvPr/>
        </p:nvCxnSpPr>
        <p:spPr bwMode="auto">
          <a:xfrm>
            <a:off x="2900803" y="4046025"/>
            <a:ext cx="5123354" cy="6026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5067" name="Straight Connector 199"/>
          <p:cNvCxnSpPr>
            <a:cxnSpLocks noChangeShapeType="1"/>
          </p:cNvCxnSpPr>
          <p:nvPr/>
        </p:nvCxnSpPr>
        <p:spPr bwMode="auto">
          <a:xfrm>
            <a:off x="2924913" y="3069574"/>
            <a:ext cx="5123354" cy="6026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45068" name="TextBox 138"/>
          <p:cNvSpPr txBox="1">
            <a:spLocks noChangeArrowheads="1"/>
          </p:cNvSpPr>
          <p:nvPr/>
        </p:nvSpPr>
        <p:spPr bwMode="auto">
          <a:xfrm>
            <a:off x="2310110" y="4504116"/>
            <a:ext cx="77525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200" b="0"/>
              <a:t>2cm</a:t>
            </a:r>
          </a:p>
        </p:txBody>
      </p:sp>
      <p:sp>
        <p:nvSpPr>
          <p:cNvPr id="45069" name="TextBox 139"/>
          <p:cNvSpPr txBox="1">
            <a:spLocks noChangeArrowheads="1"/>
          </p:cNvSpPr>
          <p:nvPr/>
        </p:nvSpPr>
        <p:spPr bwMode="auto">
          <a:xfrm>
            <a:off x="2310110" y="5462482"/>
            <a:ext cx="77525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200" b="0" dirty="0"/>
              <a:t>0cm</a:t>
            </a:r>
          </a:p>
        </p:txBody>
      </p:sp>
      <p:sp>
        <p:nvSpPr>
          <p:cNvPr id="45070" name="TextBox 141"/>
          <p:cNvSpPr txBox="1">
            <a:spLocks noChangeArrowheads="1"/>
          </p:cNvSpPr>
          <p:nvPr/>
        </p:nvSpPr>
        <p:spPr bwMode="auto">
          <a:xfrm>
            <a:off x="2286000" y="2496965"/>
            <a:ext cx="77525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200" b="0" dirty="0"/>
              <a:t>6cm</a:t>
            </a:r>
          </a:p>
        </p:txBody>
      </p:sp>
      <p:sp>
        <p:nvSpPr>
          <p:cNvPr id="45071" name="TextBox 142"/>
          <p:cNvSpPr txBox="1">
            <a:spLocks noChangeArrowheads="1"/>
          </p:cNvSpPr>
          <p:nvPr/>
        </p:nvSpPr>
        <p:spPr bwMode="auto">
          <a:xfrm>
            <a:off x="2286000" y="3497525"/>
            <a:ext cx="77525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200" b="0"/>
              <a:t>4cm</a:t>
            </a:r>
          </a:p>
        </p:txBody>
      </p:sp>
      <p:sp>
        <p:nvSpPr>
          <p:cNvPr id="45075" name="TextBox 132"/>
          <p:cNvSpPr txBox="1">
            <a:spLocks noChangeArrowheads="1"/>
          </p:cNvSpPr>
          <p:nvPr/>
        </p:nvSpPr>
        <p:spPr bwMode="auto">
          <a:xfrm>
            <a:off x="3304645" y="2496965"/>
            <a:ext cx="87203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200" b="0" dirty="0"/>
              <a:t>error</a:t>
            </a:r>
          </a:p>
        </p:txBody>
      </p:sp>
      <p:sp>
        <p:nvSpPr>
          <p:cNvPr id="45077" name="TextBox 147"/>
          <p:cNvSpPr txBox="1">
            <a:spLocks noChangeArrowheads="1"/>
          </p:cNvSpPr>
          <p:nvPr/>
        </p:nvSpPr>
        <p:spPr bwMode="auto">
          <a:xfrm>
            <a:off x="3581909" y="5992900"/>
            <a:ext cx="75261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200" b="0"/>
              <a:t>stay</a:t>
            </a:r>
          </a:p>
        </p:txBody>
      </p:sp>
      <p:cxnSp>
        <p:nvCxnSpPr>
          <p:cNvPr id="45090" name="Straight Connector 193"/>
          <p:cNvCxnSpPr>
            <a:cxnSpLocks noChangeShapeType="1"/>
          </p:cNvCxnSpPr>
          <p:nvPr/>
        </p:nvCxnSpPr>
        <p:spPr bwMode="auto">
          <a:xfrm>
            <a:off x="2912857" y="6004951"/>
            <a:ext cx="5123354" cy="603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45097" name="Rectangle 29"/>
          <p:cNvSpPr>
            <a:spLocks noChangeArrowheads="1"/>
          </p:cNvSpPr>
          <p:nvPr/>
        </p:nvSpPr>
        <p:spPr bwMode="auto">
          <a:xfrm>
            <a:off x="4214792" y="3370948"/>
            <a:ext cx="831791" cy="2634008"/>
          </a:xfrm>
          <a:prstGeom prst="rect">
            <a:avLst/>
          </a:prstGeom>
          <a:solidFill>
            <a:schemeClr val="bg1"/>
          </a:solidFill>
          <a:ln w="2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/>
            <a:endParaRPr lang="de-DE" sz="3200"/>
          </a:p>
        </p:txBody>
      </p:sp>
      <p:sp>
        <p:nvSpPr>
          <p:cNvPr id="45098" name="Rectangle 31"/>
          <p:cNvSpPr>
            <a:spLocks noChangeArrowheads="1"/>
          </p:cNvSpPr>
          <p:nvPr/>
        </p:nvSpPr>
        <p:spPr bwMode="auto">
          <a:xfrm>
            <a:off x="6607702" y="2448742"/>
            <a:ext cx="867957" cy="3556209"/>
          </a:xfrm>
          <a:prstGeom prst="rect">
            <a:avLst/>
          </a:prstGeom>
          <a:solidFill>
            <a:schemeClr val="bg1"/>
          </a:solidFill>
          <a:ln w="2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/>
            <a:endParaRPr lang="de-DE" sz="3200"/>
          </a:p>
        </p:txBody>
      </p:sp>
      <p:sp>
        <p:nvSpPr>
          <p:cNvPr id="45102" name="Freeform 37"/>
          <p:cNvSpPr>
            <a:spLocks noEditPoints="1"/>
          </p:cNvSpPr>
          <p:nvPr/>
        </p:nvSpPr>
        <p:spPr bwMode="auto">
          <a:xfrm>
            <a:off x="4486031" y="3256423"/>
            <a:ext cx="289319" cy="247128"/>
          </a:xfrm>
          <a:custGeom>
            <a:avLst/>
            <a:gdLst>
              <a:gd name="T0" fmla="*/ 0 w 59"/>
              <a:gd name="T1" fmla="*/ 65088 h 49"/>
              <a:gd name="T2" fmla="*/ 76200 w 59"/>
              <a:gd name="T3" fmla="*/ 65088 h 49"/>
              <a:gd name="T4" fmla="*/ 38746 w 59"/>
              <a:gd name="T5" fmla="*/ 65088 h 49"/>
              <a:gd name="T6" fmla="*/ 38746 w 59"/>
              <a:gd name="T7" fmla="*/ 0 h 49"/>
              <a:gd name="T8" fmla="*/ 0 w 59"/>
              <a:gd name="T9" fmla="*/ 0 h 49"/>
              <a:gd name="T10" fmla="*/ 76200 w 59"/>
              <a:gd name="T11" fmla="*/ 0 h 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9"/>
              <a:gd name="T19" fmla="*/ 0 h 49"/>
              <a:gd name="T20" fmla="*/ 59 w 59"/>
              <a:gd name="T21" fmla="*/ 49 h 4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9" h="49">
                <a:moveTo>
                  <a:pt x="0" y="49"/>
                </a:moveTo>
                <a:lnTo>
                  <a:pt x="59" y="49"/>
                </a:lnTo>
                <a:moveTo>
                  <a:pt x="30" y="49"/>
                </a:moveTo>
                <a:lnTo>
                  <a:pt x="30" y="0"/>
                </a:lnTo>
                <a:moveTo>
                  <a:pt x="0" y="0"/>
                </a:moveTo>
                <a:lnTo>
                  <a:pt x="59" y="0"/>
                </a:lnTo>
              </a:path>
            </a:pathLst>
          </a:custGeom>
          <a:noFill/>
          <a:ln w="2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de-DE" sz="3200"/>
          </a:p>
        </p:txBody>
      </p:sp>
      <p:sp>
        <p:nvSpPr>
          <p:cNvPr id="45107" name="TextBox 148"/>
          <p:cNvSpPr txBox="1">
            <a:spLocks noChangeArrowheads="1"/>
          </p:cNvSpPr>
          <p:nvPr/>
        </p:nvSpPr>
        <p:spPr bwMode="auto">
          <a:xfrm>
            <a:off x="5992899" y="5992900"/>
            <a:ext cx="104936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200" b="0"/>
              <a:t>rotate</a:t>
            </a:r>
          </a:p>
        </p:txBody>
      </p:sp>
      <p:sp>
        <p:nvSpPr>
          <p:cNvPr id="1063" name="Freeform 39"/>
          <p:cNvSpPr>
            <a:spLocks noEditPoints="1"/>
          </p:cNvSpPr>
          <p:nvPr/>
        </p:nvSpPr>
        <p:spPr bwMode="auto">
          <a:xfrm>
            <a:off x="6890991" y="2189563"/>
            <a:ext cx="301373" cy="512334"/>
          </a:xfrm>
          <a:custGeom>
            <a:avLst/>
            <a:gdLst/>
            <a:ahLst/>
            <a:cxnLst>
              <a:cxn ang="0">
                <a:pos x="0" y="102"/>
              </a:cxn>
              <a:cxn ang="0">
                <a:pos x="58" y="102"/>
              </a:cxn>
              <a:cxn ang="0">
                <a:pos x="29" y="102"/>
              </a:cxn>
              <a:cxn ang="0">
                <a:pos x="29" y="0"/>
              </a:cxn>
              <a:cxn ang="0">
                <a:pos x="0" y="0"/>
              </a:cxn>
              <a:cxn ang="0">
                <a:pos x="58" y="0"/>
              </a:cxn>
            </a:cxnLst>
            <a:rect l="0" t="0" r="r" b="b"/>
            <a:pathLst>
              <a:path w="58" h="102">
                <a:moveTo>
                  <a:pt x="0" y="102"/>
                </a:moveTo>
                <a:lnTo>
                  <a:pt x="58" y="102"/>
                </a:lnTo>
                <a:moveTo>
                  <a:pt x="29" y="102"/>
                </a:moveTo>
                <a:lnTo>
                  <a:pt x="29" y="0"/>
                </a:lnTo>
                <a:moveTo>
                  <a:pt x="0" y="0"/>
                </a:moveTo>
                <a:lnTo>
                  <a:pt x="58" y="0"/>
                </a:lnTo>
              </a:path>
            </a:pathLst>
          </a:custGeom>
          <a:solidFill>
            <a:schemeClr val="accent5">
              <a:lumMod val="75000"/>
            </a:schemeClr>
          </a:solidFill>
          <a:ln w="2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algn="l">
              <a:defRPr/>
            </a:pPr>
            <a:endParaRPr lang="en-US" sz="3200"/>
          </a:p>
        </p:txBody>
      </p:sp>
      <p:sp>
        <p:nvSpPr>
          <p:cNvPr id="74" name="Freeform 138"/>
          <p:cNvSpPr>
            <a:spLocks noChangeAspect="1"/>
          </p:cNvSpPr>
          <p:nvPr/>
        </p:nvSpPr>
        <p:spPr bwMode="auto">
          <a:xfrm>
            <a:off x="1219200" y="1524000"/>
            <a:ext cx="532436" cy="1076447"/>
          </a:xfrm>
          <a:custGeom>
            <a:avLst/>
            <a:gdLst>
              <a:gd name="T0" fmla="*/ 45 w 45"/>
              <a:gd name="T1" fmla="*/ 91 h 91"/>
              <a:gd name="T2" fmla="*/ 45 w 45"/>
              <a:gd name="T3" fmla="*/ 46 h 91"/>
              <a:gd name="T4" fmla="*/ 0 w 45"/>
              <a:gd name="T5" fmla="*/ 46 h 91"/>
              <a:gd name="T6" fmla="*/ 0 w 45"/>
              <a:gd name="T7" fmla="*/ 0 h 91"/>
              <a:gd name="T8" fmla="*/ 45 w 45"/>
              <a:gd name="T9" fmla="*/ 0 h 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91"/>
              <a:gd name="T17" fmla="*/ 45 w 45"/>
              <a:gd name="T18" fmla="*/ 91 h 9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91">
                <a:moveTo>
                  <a:pt x="45" y="91"/>
                </a:moveTo>
                <a:lnTo>
                  <a:pt x="45" y="46"/>
                </a:lnTo>
                <a:lnTo>
                  <a:pt x="0" y="46"/>
                </a:lnTo>
                <a:lnTo>
                  <a:pt x="0" y="0"/>
                </a:lnTo>
                <a:lnTo>
                  <a:pt x="45" y="0"/>
                </a:ln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sm" len="sm"/>
          </a:ln>
        </p:spPr>
        <p:txBody>
          <a:bodyPr/>
          <a:lstStyle/>
          <a:p>
            <a:endParaRPr lang="de-DE"/>
          </a:p>
        </p:txBody>
      </p: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914400" y="2667000"/>
            <a:ext cx="209612" cy="191118"/>
            <a:chOff x="2854324" y="1796310"/>
            <a:chExt cx="109539" cy="107105"/>
          </a:xfrm>
          <a:effectLst>
            <a:glow rad="101600">
              <a:schemeClr val="accent3">
                <a:alpha val="75000"/>
              </a:schemeClr>
            </a:glow>
          </a:effectLst>
        </p:grpSpPr>
        <p:sp>
          <p:nvSpPr>
            <p:cNvPr id="76" name="Oval 11"/>
            <p:cNvSpPr>
              <a:spLocks noChangeAspect="1" noChangeArrowheads="1"/>
            </p:cNvSpPr>
            <p:nvPr/>
          </p:nvSpPr>
          <p:spPr bwMode="auto">
            <a:xfrm>
              <a:off x="2854324" y="1796310"/>
              <a:ext cx="109539" cy="10710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 anchorCtr="1"/>
            <a:lstStyle/>
            <a:p>
              <a:pPr>
                <a:defRPr/>
              </a:pPr>
              <a:endParaRPr lang="en-US" b="0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77" name="Oval 11"/>
            <p:cNvSpPr>
              <a:spLocks noChangeAspect="1" noChangeArrowheads="1"/>
            </p:cNvSpPr>
            <p:nvPr/>
          </p:nvSpPr>
          <p:spPr bwMode="auto">
            <a:xfrm>
              <a:off x="2878135" y="1819272"/>
              <a:ext cx="68193" cy="6667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 anchorCtr="1"/>
            <a:lstStyle/>
            <a:p>
              <a:endParaRPr lang="de-DE" b="0"/>
            </a:p>
          </p:txBody>
        </p:sp>
      </p:grpSp>
      <p:cxnSp>
        <p:nvCxnSpPr>
          <p:cNvPr id="79" name="Straight Connector 78"/>
          <p:cNvCxnSpPr>
            <a:stCxn id="77" idx="0"/>
            <a:endCxn id="74" idx="2"/>
          </p:cNvCxnSpPr>
          <p:nvPr/>
        </p:nvCxnSpPr>
        <p:spPr>
          <a:xfrm rot="5400000" flipH="1" flipV="1">
            <a:off x="802288" y="2291062"/>
            <a:ext cx="639835" cy="193989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132"/>
          <p:cNvSpPr txBox="1">
            <a:spLocks noChangeArrowheads="1"/>
          </p:cNvSpPr>
          <p:nvPr/>
        </p:nvSpPr>
        <p:spPr bwMode="auto">
          <a:xfrm rot="17429964">
            <a:off x="725147" y="2159248"/>
            <a:ext cx="627646" cy="35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0" dirty="0"/>
              <a:t>error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</a:p>
        </p:txBody>
      </p:sp>
      <p:grpSp>
        <p:nvGrpSpPr>
          <p:cNvPr id="2" name="Group 72"/>
          <p:cNvGrpSpPr/>
          <p:nvPr/>
        </p:nvGrpSpPr>
        <p:grpSpPr>
          <a:xfrm>
            <a:off x="2286000" y="2189563"/>
            <a:ext cx="5762267" cy="4295780"/>
            <a:chOff x="4071049" y="3478280"/>
            <a:chExt cx="3977218" cy="2965024"/>
          </a:xfrm>
        </p:grpSpPr>
        <p:cxnSp>
          <p:nvCxnSpPr>
            <p:cNvPr id="45065" name="Straight Connector 197"/>
            <p:cNvCxnSpPr>
              <a:cxnSpLocks noChangeShapeType="1"/>
            </p:cNvCxnSpPr>
            <p:nvPr/>
          </p:nvCxnSpPr>
          <p:spPr bwMode="auto">
            <a:xfrm>
              <a:off x="4507879" y="5441927"/>
              <a:ext cx="3536229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5066" name="Straight Connector 198"/>
            <p:cNvCxnSpPr>
              <a:cxnSpLocks noChangeShapeType="1"/>
            </p:cNvCxnSpPr>
            <p:nvPr/>
          </p:nvCxnSpPr>
          <p:spPr bwMode="auto">
            <a:xfrm>
              <a:off x="4495397" y="4759643"/>
              <a:ext cx="3536229" cy="4159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5067" name="Straight Connector 199"/>
            <p:cNvCxnSpPr>
              <a:cxnSpLocks noChangeShapeType="1"/>
            </p:cNvCxnSpPr>
            <p:nvPr/>
          </p:nvCxnSpPr>
          <p:spPr bwMode="auto">
            <a:xfrm>
              <a:off x="4512038" y="4085679"/>
              <a:ext cx="3536229" cy="4159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45068" name="TextBox 138"/>
            <p:cNvSpPr txBox="1">
              <a:spLocks noChangeArrowheads="1"/>
            </p:cNvSpPr>
            <p:nvPr/>
          </p:nvSpPr>
          <p:spPr bwMode="auto">
            <a:xfrm>
              <a:off x="4087690" y="5075826"/>
              <a:ext cx="535093" cy="339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3200" b="0"/>
                <a:t>2cm</a:t>
              </a:r>
            </a:p>
          </p:txBody>
        </p:sp>
        <p:sp>
          <p:nvSpPr>
            <p:cNvPr id="45069" name="TextBox 139"/>
            <p:cNvSpPr txBox="1">
              <a:spLocks noChangeArrowheads="1"/>
            </p:cNvSpPr>
            <p:nvPr/>
          </p:nvSpPr>
          <p:spPr bwMode="auto">
            <a:xfrm>
              <a:off x="4087690" y="5737307"/>
              <a:ext cx="535093" cy="339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3200" b="0"/>
                <a:t>0cm</a:t>
              </a:r>
            </a:p>
          </p:txBody>
        </p:sp>
        <p:sp>
          <p:nvSpPr>
            <p:cNvPr id="45070" name="TextBox 141"/>
            <p:cNvSpPr txBox="1">
              <a:spLocks noChangeArrowheads="1"/>
            </p:cNvSpPr>
            <p:nvPr/>
          </p:nvSpPr>
          <p:spPr bwMode="auto">
            <a:xfrm>
              <a:off x="4071049" y="3690454"/>
              <a:ext cx="535093" cy="339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3200" b="0" dirty="0"/>
                <a:t>6cm</a:t>
              </a:r>
            </a:p>
          </p:txBody>
        </p:sp>
        <p:sp>
          <p:nvSpPr>
            <p:cNvPr id="45071" name="TextBox 142"/>
            <p:cNvSpPr txBox="1">
              <a:spLocks noChangeArrowheads="1"/>
            </p:cNvSpPr>
            <p:nvPr/>
          </p:nvSpPr>
          <p:spPr bwMode="auto">
            <a:xfrm>
              <a:off x="4071049" y="4381059"/>
              <a:ext cx="535093" cy="339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3200" b="0"/>
                <a:t>4cm</a:t>
              </a:r>
            </a:p>
          </p:txBody>
        </p:sp>
        <p:grpSp>
          <p:nvGrpSpPr>
            <p:cNvPr id="3" name="Group 106"/>
            <p:cNvGrpSpPr>
              <a:grpSpLocks/>
            </p:cNvGrpSpPr>
            <p:nvPr/>
          </p:nvGrpSpPr>
          <p:grpSpPr bwMode="auto">
            <a:xfrm>
              <a:off x="4761654" y="4318654"/>
              <a:ext cx="574117" cy="1793075"/>
              <a:chOff x="4170357" y="4252854"/>
              <a:chExt cx="219078" cy="683485"/>
            </a:xfrm>
            <a:solidFill>
              <a:srgbClr val="8EB541"/>
            </a:solidFill>
          </p:grpSpPr>
          <p:sp>
            <p:nvSpPr>
              <p:cNvPr id="1057" name="Rectangle 33"/>
              <p:cNvSpPr>
                <a:spLocks noChangeArrowheads="1"/>
              </p:cNvSpPr>
              <p:nvPr/>
            </p:nvSpPr>
            <p:spPr bwMode="auto">
              <a:xfrm>
                <a:off x="4170357" y="4305312"/>
                <a:ext cx="219078" cy="631027"/>
              </a:xfrm>
              <a:prstGeom prst="rect">
                <a:avLst/>
              </a:prstGeom>
              <a:grpFill/>
              <a:ln w="2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en-US" sz="3200"/>
              </a:p>
            </p:txBody>
          </p:sp>
          <p:sp>
            <p:nvSpPr>
              <p:cNvPr id="49230" name="Freeform 41"/>
              <p:cNvSpPr>
                <a:spLocks noEditPoints="1"/>
              </p:cNvSpPr>
              <p:nvPr/>
            </p:nvSpPr>
            <p:spPr bwMode="auto">
              <a:xfrm>
                <a:off x="4241851" y="4252854"/>
                <a:ext cx="76091" cy="108889"/>
              </a:xfrm>
              <a:custGeom>
                <a:avLst/>
                <a:gdLst>
                  <a:gd name="T0" fmla="*/ 0 w 58"/>
                  <a:gd name="T1" fmla="*/ 83 h 83"/>
                  <a:gd name="T2" fmla="*/ 58 w 58"/>
                  <a:gd name="T3" fmla="*/ 83 h 83"/>
                  <a:gd name="T4" fmla="*/ 29 w 58"/>
                  <a:gd name="T5" fmla="*/ 83 h 83"/>
                  <a:gd name="T6" fmla="*/ 29 w 58"/>
                  <a:gd name="T7" fmla="*/ 0 h 83"/>
                  <a:gd name="T8" fmla="*/ 0 w 58"/>
                  <a:gd name="T9" fmla="*/ 0 h 83"/>
                  <a:gd name="T10" fmla="*/ 58 w 58"/>
                  <a:gd name="T11" fmla="*/ 0 h 8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8"/>
                  <a:gd name="T19" fmla="*/ 0 h 83"/>
                  <a:gd name="T20" fmla="*/ 58 w 58"/>
                  <a:gd name="T21" fmla="*/ 83 h 8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8" h="83">
                    <a:moveTo>
                      <a:pt x="0" y="83"/>
                    </a:moveTo>
                    <a:lnTo>
                      <a:pt x="58" y="83"/>
                    </a:lnTo>
                    <a:moveTo>
                      <a:pt x="29" y="83"/>
                    </a:moveTo>
                    <a:lnTo>
                      <a:pt x="29" y="0"/>
                    </a:lnTo>
                    <a:moveTo>
                      <a:pt x="0" y="0"/>
                    </a:moveTo>
                    <a:lnTo>
                      <a:pt x="58" y="0"/>
                    </a:lnTo>
                  </a:path>
                </a:pathLst>
              </a:custGeom>
              <a:grpFill/>
              <a:ln w="2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de-DE" sz="3200"/>
              </a:p>
            </p:txBody>
          </p:sp>
        </p:grpSp>
        <p:sp>
          <p:nvSpPr>
            <p:cNvPr id="45073" name="Rectangle 35"/>
            <p:cNvSpPr>
              <a:spLocks noChangeArrowheads="1"/>
            </p:cNvSpPr>
            <p:nvPr/>
          </p:nvSpPr>
          <p:spPr bwMode="auto">
            <a:xfrm>
              <a:off x="6400800" y="4114800"/>
              <a:ext cx="578279" cy="1996929"/>
            </a:xfrm>
            <a:prstGeom prst="rect">
              <a:avLst/>
            </a:prstGeom>
            <a:solidFill>
              <a:srgbClr val="8EB541"/>
            </a:solidFill>
            <a:ln w="2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de-DE" sz="3200"/>
            </a:p>
          </p:txBody>
        </p:sp>
        <p:sp>
          <p:nvSpPr>
            <p:cNvPr id="1067" name="Freeform 43"/>
            <p:cNvSpPr>
              <a:spLocks noEditPoints="1"/>
            </p:cNvSpPr>
            <p:nvPr/>
          </p:nvSpPr>
          <p:spPr bwMode="auto">
            <a:xfrm>
              <a:off x="6571372" y="3977512"/>
              <a:ext cx="237134" cy="287057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58" y="84"/>
                </a:cxn>
                <a:cxn ang="0">
                  <a:pos x="29" y="84"/>
                </a:cxn>
                <a:cxn ang="0">
                  <a:pos x="29" y="0"/>
                </a:cxn>
                <a:cxn ang="0">
                  <a:pos x="0" y="0"/>
                </a:cxn>
                <a:cxn ang="0">
                  <a:pos x="58" y="0"/>
                </a:cxn>
              </a:cxnLst>
              <a:rect l="0" t="0" r="r" b="b"/>
              <a:pathLst>
                <a:path w="58" h="84">
                  <a:moveTo>
                    <a:pt x="0" y="84"/>
                  </a:moveTo>
                  <a:lnTo>
                    <a:pt x="58" y="84"/>
                  </a:lnTo>
                  <a:moveTo>
                    <a:pt x="29" y="84"/>
                  </a:moveTo>
                  <a:lnTo>
                    <a:pt x="29" y="0"/>
                  </a:lnTo>
                  <a:moveTo>
                    <a:pt x="0" y="0"/>
                  </a:moveTo>
                  <a:lnTo>
                    <a:pt x="58" y="0"/>
                  </a:lnTo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2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en-US" sz="3200"/>
            </a:p>
          </p:txBody>
        </p:sp>
        <p:sp>
          <p:nvSpPr>
            <p:cNvPr id="45075" name="TextBox 132"/>
            <p:cNvSpPr txBox="1">
              <a:spLocks noChangeArrowheads="1"/>
            </p:cNvSpPr>
            <p:nvPr/>
          </p:nvSpPr>
          <p:spPr bwMode="auto">
            <a:xfrm>
              <a:off x="4774136" y="3690454"/>
              <a:ext cx="601893" cy="339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3200" b="0" dirty="0"/>
                <a:t>error</a:t>
              </a:r>
            </a:p>
          </p:txBody>
        </p:sp>
        <p:sp>
          <p:nvSpPr>
            <p:cNvPr id="45076" name="TextBox 143"/>
            <p:cNvSpPr txBox="1">
              <a:spLocks noChangeArrowheads="1"/>
            </p:cNvSpPr>
            <p:nvPr/>
          </p:nvSpPr>
          <p:spPr bwMode="auto">
            <a:xfrm rot="16200000">
              <a:off x="4729503" y="5296945"/>
              <a:ext cx="630107" cy="339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3200" b="0"/>
                <a:t>hand</a:t>
              </a:r>
            </a:p>
          </p:txBody>
        </p:sp>
        <p:sp>
          <p:nvSpPr>
            <p:cNvPr id="45077" name="TextBox 147"/>
            <p:cNvSpPr txBox="1">
              <a:spLocks noChangeArrowheads="1"/>
            </p:cNvSpPr>
            <p:nvPr/>
          </p:nvSpPr>
          <p:spPr bwMode="auto">
            <a:xfrm>
              <a:off x="4965508" y="6103411"/>
              <a:ext cx="519465" cy="339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3200" b="0"/>
                <a:t>stay</a:t>
              </a:r>
            </a:p>
          </p:txBody>
        </p:sp>
        <p:cxnSp>
          <p:nvCxnSpPr>
            <p:cNvPr id="45090" name="Straight Connector 193"/>
            <p:cNvCxnSpPr>
              <a:cxnSpLocks noChangeShapeType="1"/>
            </p:cNvCxnSpPr>
            <p:nvPr/>
          </p:nvCxnSpPr>
          <p:spPr bwMode="auto">
            <a:xfrm>
              <a:off x="4503717" y="6111729"/>
              <a:ext cx="3536229" cy="4162"/>
            </a:xfrm>
            <a:prstGeom prst="line">
              <a:avLst/>
            </a:prstGeom>
            <a:noFill/>
            <a:ln w="63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45097" name="Rectangle 29"/>
            <p:cNvSpPr>
              <a:spLocks noChangeArrowheads="1"/>
            </p:cNvSpPr>
            <p:nvPr/>
          </p:nvSpPr>
          <p:spPr bwMode="auto">
            <a:xfrm>
              <a:off x="5402335" y="4293693"/>
              <a:ext cx="574117" cy="1818039"/>
            </a:xfrm>
            <a:prstGeom prst="rect">
              <a:avLst/>
            </a:prstGeom>
            <a:solidFill>
              <a:schemeClr val="bg1"/>
            </a:solidFill>
            <a:ln w="2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de-DE" sz="3200"/>
            </a:p>
          </p:txBody>
        </p:sp>
        <p:sp>
          <p:nvSpPr>
            <p:cNvPr id="45098" name="Rectangle 31"/>
            <p:cNvSpPr>
              <a:spLocks noChangeArrowheads="1"/>
            </p:cNvSpPr>
            <p:nvPr/>
          </p:nvSpPr>
          <p:spPr bwMode="auto">
            <a:xfrm>
              <a:off x="7053964" y="3657170"/>
              <a:ext cx="599079" cy="2454559"/>
            </a:xfrm>
            <a:prstGeom prst="rect">
              <a:avLst/>
            </a:prstGeom>
            <a:solidFill>
              <a:schemeClr val="bg1"/>
            </a:solidFill>
            <a:ln w="2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de-DE" sz="3200"/>
            </a:p>
          </p:txBody>
        </p:sp>
        <p:sp>
          <p:nvSpPr>
            <p:cNvPr id="45101" name="TextBox 144"/>
            <p:cNvSpPr txBox="1">
              <a:spLocks noChangeArrowheads="1"/>
            </p:cNvSpPr>
            <p:nvPr/>
          </p:nvSpPr>
          <p:spPr bwMode="auto">
            <a:xfrm rot="16200000">
              <a:off x="5386826" y="5296945"/>
              <a:ext cx="630107" cy="339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3200" b="0"/>
                <a:t>none</a:t>
              </a:r>
            </a:p>
          </p:txBody>
        </p:sp>
        <p:sp>
          <p:nvSpPr>
            <p:cNvPr id="45102" name="Freeform 37"/>
            <p:cNvSpPr>
              <a:spLocks noEditPoints="1"/>
            </p:cNvSpPr>
            <p:nvPr/>
          </p:nvSpPr>
          <p:spPr bwMode="auto">
            <a:xfrm>
              <a:off x="5589549" y="4214646"/>
              <a:ext cx="199693" cy="170572"/>
            </a:xfrm>
            <a:custGeom>
              <a:avLst/>
              <a:gdLst>
                <a:gd name="T0" fmla="*/ 0 w 59"/>
                <a:gd name="T1" fmla="*/ 65088 h 49"/>
                <a:gd name="T2" fmla="*/ 76200 w 59"/>
                <a:gd name="T3" fmla="*/ 65088 h 49"/>
                <a:gd name="T4" fmla="*/ 38746 w 59"/>
                <a:gd name="T5" fmla="*/ 65088 h 49"/>
                <a:gd name="T6" fmla="*/ 38746 w 59"/>
                <a:gd name="T7" fmla="*/ 0 h 49"/>
                <a:gd name="T8" fmla="*/ 0 w 59"/>
                <a:gd name="T9" fmla="*/ 0 h 49"/>
                <a:gd name="T10" fmla="*/ 76200 w 59"/>
                <a:gd name="T11" fmla="*/ 0 h 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49"/>
                <a:gd name="T20" fmla="*/ 59 w 59"/>
                <a:gd name="T21" fmla="*/ 49 h 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49">
                  <a:moveTo>
                    <a:pt x="0" y="49"/>
                  </a:moveTo>
                  <a:lnTo>
                    <a:pt x="59" y="49"/>
                  </a:lnTo>
                  <a:moveTo>
                    <a:pt x="30" y="49"/>
                  </a:moveTo>
                  <a:lnTo>
                    <a:pt x="30" y="0"/>
                  </a:lnTo>
                  <a:moveTo>
                    <a:pt x="0" y="0"/>
                  </a:moveTo>
                  <a:lnTo>
                    <a:pt x="59" y="0"/>
                  </a:lnTo>
                </a:path>
              </a:pathLst>
            </a:custGeom>
            <a:noFill/>
            <a:ln w="2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de-DE" sz="3200"/>
            </a:p>
          </p:txBody>
        </p:sp>
        <p:sp>
          <p:nvSpPr>
            <p:cNvPr id="45106" name="TextBox 145"/>
            <p:cNvSpPr txBox="1">
              <a:spLocks noChangeArrowheads="1"/>
            </p:cNvSpPr>
            <p:nvPr/>
          </p:nvSpPr>
          <p:spPr bwMode="auto">
            <a:xfrm rot="16200000">
              <a:off x="6426893" y="5296945"/>
              <a:ext cx="630107" cy="339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3200" b="0"/>
                <a:t>hand</a:t>
              </a:r>
            </a:p>
          </p:txBody>
        </p:sp>
        <p:sp>
          <p:nvSpPr>
            <p:cNvPr id="45107" name="TextBox 148"/>
            <p:cNvSpPr txBox="1">
              <a:spLocks noChangeArrowheads="1"/>
            </p:cNvSpPr>
            <p:nvPr/>
          </p:nvSpPr>
          <p:spPr bwMode="auto">
            <a:xfrm>
              <a:off x="6629616" y="6103411"/>
              <a:ext cx="724291" cy="339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3200" b="0"/>
                <a:t>rotate</a:t>
              </a:r>
            </a:p>
          </p:txBody>
        </p:sp>
        <p:sp>
          <p:nvSpPr>
            <p:cNvPr id="45108" name="TextBox 146"/>
            <p:cNvSpPr txBox="1">
              <a:spLocks noChangeArrowheads="1"/>
            </p:cNvSpPr>
            <p:nvPr/>
          </p:nvSpPr>
          <p:spPr bwMode="auto">
            <a:xfrm rot="16200000">
              <a:off x="7001011" y="5296945"/>
              <a:ext cx="630107" cy="339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3200" b="0"/>
                <a:t>none</a:t>
              </a:r>
            </a:p>
          </p:txBody>
        </p:sp>
        <p:sp>
          <p:nvSpPr>
            <p:cNvPr id="1063" name="Freeform 39"/>
            <p:cNvSpPr>
              <a:spLocks noEditPoints="1"/>
            </p:cNvSpPr>
            <p:nvPr/>
          </p:nvSpPr>
          <p:spPr bwMode="auto">
            <a:xfrm>
              <a:off x="7249495" y="3478280"/>
              <a:ext cx="208013" cy="35362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58" y="102"/>
                </a:cxn>
                <a:cxn ang="0">
                  <a:pos x="29" y="102"/>
                </a:cxn>
                <a:cxn ang="0">
                  <a:pos x="29" y="0"/>
                </a:cxn>
                <a:cxn ang="0">
                  <a:pos x="0" y="0"/>
                </a:cxn>
                <a:cxn ang="0">
                  <a:pos x="58" y="0"/>
                </a:cxn>
              </a:cxnLst>
              <a:rect l="0" t="0" r="r" b="b"/>
              <a:pathLst>
                <a:path w="58" h="102">
                  <a:moveTo>
                    <a:pt x="0" y="102"/>
                  </a:moveTo>
                  <a:lnTo>
                    <a:pt x="58" y="102"/>
                  </a:lnTo>
                  <a:moveTo>
                    <a:pt x="29" y="102"/>
                  </a:moveTo>
                  <a:lnTo>
                    <a:pt x="29" y="0"/>
                  </a:lnTo>
                  <a:moveTo>
                    <a:pt x="0" y="0"/>
                  </a:moveTo>
                  <a:lnTo>
                    <a:pt x="58" y="0"/>
                  </a:lnTo>
                </a:path>
              </a:pathLst>
            </a:custGeom>
            <a:solidFill>
              <a:schemeClr val="accent5">
                <a:lumMod val="75000"/>
              </a:schemeClr>
            </a:solidFill>
            <a:ln w="2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en-US" sz="3200"/>
            </a:p>
          </p:txBody>
        </p:sp>
      </p:grpSp>
      <p:sp>
        <p:nvSpPr>
          <p:cNvPr id="74" name="Freeform 138"/>
          <p:cNvSpPr>
            <a:spLocks noChangeAspect="1"/>
          </p:cNvSpPr>
          <p:nvPr/>
        </p:nvSpPr>
        <p:spPr bwMode="auto">
          <a:xfrm>
            <a:off x="1219200" y="1524000"/>
            <a:ext cx="532436" cy="1076447"/>
          </a:xfrm>
          <a:custGeom>
            <a:avLst/>
            <a:gdLst>
              <a:gd name="T0" fmla="*/ 45 w 45"/>
              <a:gd name="T1" fmla="*/ 91 h 91"/>
              <a:gd name="T2" fmla="*/ 45 w 45"/>
              <a:gd name="T3" fmla="*/ 46 h 91"/>
              <a:gd name="T4" fmla="*/ 0 w 45"/>
              <a:gd name="T5" fmla="*/ 46 h 91"/>
              <a:gd name="T6" fmla="*/ 0 w 45"/>
              <a:gd name="T7" fmla="*/ 0 h 91"/>
              <a:gd name="T8" fmla="*/ 45 w 45"/>
              <a:gd name="T9" fmla="*/ 0 h 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91"/>
              <a:gd name="T17" fmla="*/ 45 w 45"/>
              <a:gd name="T18" fmla="*/ 91 h 9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91">
                <a:moveTo>
                  <a:pt x="45" y="91"/>
                </a:moveTo>
                <a:lnTo>
                  <a:pt x="45" y="46"/>
                </a:lnTo>
                <a:lnTo>
                  <a:pt x="0" y="46"/>
                </a:lnTo>
                <a:lnTo>
                  <a:pt x="0" y="0"/>
                </a:lnTo>
                <a:lnTo>
                  <a:pt x="45" y="0"/>
                </a:ln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sm" len="sm"/>
          </a:ln>
        </p:spPr>
        <p:txBody>
          <a:bodyPr/>
          <a:lstStyle/>
          <a:p>
            <a:endParaRPr lang="de-DE"/>
          </a:p>
        </p:txBody>
      </p:sp>
      <p:grpSp>
        <p:nvGrpSpPr>
          <p:cNvPr id="4" name="Group 74"/>
          <p:cNvGrpSpPr>
            <a:grpSpLocks/>
          </p:cNvGrpSpPr>
          <p:nvPr/>
        </p:nvGrpSpPr>
        <p:grpSpPr bwMode="auto">
          <a:xfrm>
            <a:off x="914400" y="2667000"/>
            <a:ext cx="209612" cy="191118"/>
            <a:chOff x="2854324" y="1796310"/>
            <a:chExt cx="109539" cy="107105"/>
          </a:xfrm>
          <a:effectLst>
            <a:glow rad="101600">
              <a:schemeClr val="accent3">
                <a:alpha val="75000"/>
              </a:schemeClr>
            </a:glow>
          </a:effectLst>
        </p:grpSpPr>
        <p:sp>
          <p:nvSpPr>
            <p:cNvPr id="76" name="Oval 11"/>
            <p:cNvSpPr>
              <a:spLocks noChangeAspect="1" noChangeArrowheads="1"/>
            </p:cNvSpPr>
            <p:nvPr/>
          </p:nvSpPr>
          <p:spPr bwMode="auto">
            <a:xfrm>
              <a:off x="2854324" y="1796310"/>
              <a:ext cx="109539" cy="10710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 anchorCtr="1"/>
            <a:lstStyle/>
            <a:p>
              <a:pPr>
                <a:defRPr/>
              </a:pPr>
              <a:endParaRPr lang="en-US" b="0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77" name="Oval 11"/>
            <p:cNvSpPr>
              <a:spLocks noChangeAspect="1" noChangeArrowheads="1"/>
            </p:cNvSpPr>
            <p:nvPr/>
          </p:nvSpPr>
          <p:spPr bwMode="auto">
            <a:xfrm>
              <a:off x="2878135" y="1819272"/>
              <a:ext cx="68193" cy="6667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 anchorCtr="1"/>
            <a:lstStyle/>
            <a:p>
              <a:endParaRPr lang="de-DE" b="0"/>
            </a:p>
          </p:txBody>
        </p:sp>
      </p:grpSp>
      <p:cxnSp>
        <p:nvCxnSpPr>
          <p:cNvPr id="79" name="Straight Connector 78"/>
          <p:cNvCxnSpPr>
            <a:stCxn id="77" idx="0"/>
            <a:endCxn id="74" idx="2"/>
          </p:cNvCxnSpPr>
          <p:nvPr/>
        </p:nvCxnSpPr>
        <p:spPr>
          <a:xfrm rot="5400000" flipH="1" flipV="1">
            <a:off x="802288" y="2291062"/>
            <a:ext cx="639835" cy="193989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132"/>
          <p:cNvSpPr txBox="1">
            <a:spLocks noChangeArrowheads="1"/>
          </p:cNvSpPr>
          <p:nvPr/>
        </p:nvSpPr>
        <p:spPr bwMode="auto">
          <a:xfrm rot="17429964">
            <a:off x="725147" y="2159248"/>
            <a:ext cx="627646" cy="35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0" dirty="0"/>
              <a:t>error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Study 3</a:t>
            </a:r>
            <a:br>
              <a:rPr lang="en-US" dirty="0" smtClean="0"/>
            </a:br>
            <a:r>
              <a:rPr lang="en-US" dirty="0" smtClean="0"/>
              <a:t>Coordinates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5834205" y="2209800"/>
            <a:ext cx="2852595" cy="4158664"/>
            <a:chOff x="6096000" y="1752600"/>
            <a:chExt cx="2103813" cy="3067050"/>
          </a:xfrm>
        </p:grpSpPr>
        <p:sp>
          <p:nvSpPr>
            <p:cNvPr id="6" name="Oval 53"/>
            <p:cNvSpPr>
              <a:spLocks noChangeArrowheads="1"/>
            </p:cNvSpPr>
            <p:nvPr/>
          </p:nvSpPr>
          <p:spPr bwMode="auto">
            <a:xfrm>
              <a:off x="6974603" y="2675537"/>
              <a:ext cx="141061" cy="16121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7" name="Oval 54"/>
            <p:cNvSpPr>
              <a:spLocks noChangeArrowheads="1"/>
            </p:cNvSpPr>
            <p:nvPr/>
          </p:nvSpPr>
          <p:spPr bwMode="auto">
            <a:xfrm>
              <a:off x="7514661" y="2675537"/>
              <a:ext cx="141061" cy="16121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auto">
            <a:xfrm>
              <a:off x="8058752" y="2675537"/>
              <a:ext cx="141061" cy="16121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auto">
            <a:xfrm>
              <a:off x="6410362" y="2675537"/>
              <a:ext cx="141061" cy="16121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auto">
            <a:xfrm>
              <a:off x="6974603" y="1752600"/>
              <a:ext cx="141061" cy="16121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auto">
            <a:xfrm>
              <a:off x="7514661" y="1752600"/>
              <a:ext cx="141061" cy="16121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auto">
            <a:xfrm>
              <a:off x="8058752" y="1752600"/>
              <a:ext cx="141061" cy="16121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13" name="Oval 60"/>
            <p:cNvSpPr>
              <a:spLocks noChangeArrowheads="1"/>
            </p:cNvSpPr>
            <p:nvPr/>
          </p:nvSpPr>
          <p:spPr bwMode="auto">
            <a:xfrm>
              <a:off x="6410362" y="1752600"/>
              <a:ext cx="141061" cy="16121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14" name="Oval 61"/>
            <p:cNvSpPr>
              <a:spLocks noChangeArrowheads="1"/>
            </p:cNvSpPr>
            <p:nvPr/>
          </p:nvSpPr>
          <p:spPr bwMode="auto">
            <a:xfrm>
              <a:off x="6974603" y="4436771"/>
              <a:ext cx="141061" cy="16121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15" name="Oval 62"/>
            <p:cNvSpPr>
              <a:spLocks noChangeArrowheads="1"/>
            </p:cNvSpPr>
            <p:nvPr/>
          </p:nvSpPr>
          <p:spPr bwMode="auto">
            <a:xfrm>
              <a:off x="7514661" y="4436771"/>
              <a:ext cx="141061" cy="16121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16" name="Oval 63"/>
            <p:cNvSpPr>
              <a:spLocks noChangeArrowheads="1"/>
            </p:cNvSpPr>
            <p:nvPr/>
          </p:nvSpPr>
          <p:spPr bwMode="auto">
            <a:xfrm>
              <a:off x="8058752" y="4436771"/>
              <a:ext cx="141061" cy="16121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17" name="Oval 64"/>
            <p:cNvSpPr>
              <a:spLocks noChangeArrowheads="1"/>
            </p:cNvSpPr>
            <p:nvPr/>
          </p:nvSpPr>
          <p:spPr bwMode="auto">
            <a:xfrm>
              <a:off x="6410362" y="4436771"/>
              <a:ext cx="141061" cy="16121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18" name="Oval 65"/>
            <p:cNvSpPr>
              <a:spLocks noChangeArrowheads="1"/>
            </p:cNvSpPr>
            <p:nvPr/>
          </p:nvSpPr>
          <p:spPr bwMode="auto">
            <a:xfrm>
              <a:off x="6974603" y="3630714"/>
              <a:ext cx="141061" cy="16121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19" name="Oval 66"/>
            <p:cNvSpPr>
              <a:spLocks noChangeArrowheads="1"/>
            </p:cNvSpPr>
            <p:nvPr/>
          </p:nvSpPr>
          <p:spPr bwMode="auto">
            <a:xfrm>
              <a:off x="7514661" y="3630714"/>
              <a:ext cx="141061" cy="16121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20" name="Oval 67"/>
            <p:cNvSpPr>
              <a:spLocks noChangeArrowheads="1"/>
            </p:cNvSpPr>
            <p:nvPr/>
          </p:nvSpPr>
          <p:spPr bwMode="auto">
            <a:xfrm>
              <a:off x="8058752" y="3630714"/>
              <a:ext cx="141061" cy="16121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21" name="Oval 68"/>
            <p:cNvSpPr>
              <a:spLocks noChangeArrowheads="1"/>
            </p:cNvSpPr>
            <p:nvPr/>
          </p:nvSpPr>
          <p:spPr bwMode="auto">
            <a:xfrm>
              <a:off x="6410362" y="3630714"/>
              <a:ext cx="141061" cy="16121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23" name="Freeform 300"/>
            <p:cNvSpPr>
              <a:spLocks/>
            </p:cNvSpPr>
            <p:nvPr/>
          </p:nvSpPr>
          <p:spPr bwMode="auto">
            <a:xfrm>
              <a:off x="6096000" y="2707779"/>
              <a:ext cx="1535541" cy="2111871"/>
            </a:xfrm>
            <a:custGeom>
              <a:avLst/>
              <a:gdLst>
                <a:gd name="T0" fmla="*/ 0 w 437"/>
                <a:gd name="T1" fmla="*/ 457369 h 601"/>
                <a:gd name="T2" fmla="*/ 96537 w 437"/>
                <a:gd name="T3" fmla="*/ 360827 h 601"/>
                <a:gd name="T4" fmla="*/ 144804 w 437"/>
                <a:gd name="T5" fmla="*/ 246182 h 601"/>
                <a:gd name="T6" fmla="*/ 176179 w 437"/>
                <a:gd name="T7" fmla="*/ 187051 h 601"/>
                <a:gd name="T8" fmla="*/ 207553 w 437"/>
                <a:gd name="T9" fmla="*/ 161708 h 601"/>
                <a:gd name="T10" fmla="*/ 234101 w 437"/>
                <a:gd name="T11" fmla="*/ 165329 h 601"/>
                <a:gd name="T12" fmla="*/ 258235 w 437"/>
                <a:gd name="T13" fmla="*/ 138780 h 601"/>
                <a:gd name="T14" fmla="*/ 281162 w 437"/>
                <a:gd name="T15" fmla="*/ 84475 h 601"/>
                <a:gd name="T16" fmla="*/ 296850 w 437"/>
                <a:gd name="T17" fmla="*/ 62753 h 601"/>
                <a:gd name="T18" fmla="*/ 306503 w 437"/>
                <a:gd name="T19" fmla="*/ 28963 h 601"/>
                <a:gd name="T20" fmla="*/ 311330 w 437"/>
                <a:gd name="T21" fmla="*/ 20515 h 601"/>
                <a:gd name="T22" fmla="*/ 313743 w 437"/>
                <a:gd name="T23" fmla="*/ 6034 h 601"/>
                <a:gd name="T24" fmla="*/ 335464 w 437"/>
                <a:gd name="T25" fmla="*/ 3620 h 601"/>
                <a:gd name="T26" fmla="*/ 345118 w 437"/>
                <a:gd name="T27" fmla="*/ 30170 h 601"/>
                <a:gd name="T28" fmla="*/ 341497 w 437"/>
                <a:gd name="T29" fmla="*/ 62753 h 601"/>
                <a:gd name="T30" fmla="*/ 336671 w 437"/>
                <a:gd name="T31" fmla="*/ 84475 h 601"/>
                <a:gd name="T32" fmla="*/ 328224 w 437"/>
                <a:gd name="T33" fmla="*/ 101369 h 601"/>
                <a:gd name="T34" fmla="*/ 322190 w 437"/>
                <a:gd name="T35" fmla="*/ 137572 h 601"/>
                <a:gd name="T36" fmla="*/ 313743 w 437"/>
                <a:gd name="T37" fmla="*/ 164122 h 601"/>
                <a:gd name="T38" fmla="*/ 317363 w 437"/>
                <a:gd name="T39" fmla="*/ 172569 h 601"/>
                <a:gd name="T40" fmla="*/ 314950 w 437"/>
                <a:gd name="T41" fmla="*/ 207566 h 601"/>
                <a:gd name="T42" fmla="*/ 336671 w 437"/>
                <a:gd name="T43" fmla="*/ 229288 h 601"/>
                <a:gd name="T44" fmla="*/ 330637 w 437"/>
                <a:gd name="T45" fmla="*/ 270319 h 601"/>
                <a:gd name="T46" fmla="*/ 377699 w 437"/>
                <a:gd name="T47" fmla="*/ 304108 h 601"/>
                <a:gd name="T48" fmla="*/ 428380 w 437"/>
                <a:gd name="T49" fmla="*/ 296867 h 601"/>
                <a:gd name="T50" fmla="*/ 485096 w 437"/>
                <a:gd name="T51" fmla="*/ 304108 h 601"/>
                <a:gd name="T52" fmla="*/ 522504 w 437"/>
                <a:gd name="T53" fmla="*/ 339105 h 601"/>
                <a:gd name="T54" fmla="*/ 515263 w 437"/>
                <a:gd name="T55" fmla="*/ 376514 h 601"/>
                <a:gd name="T56" fmla="*/ 470615 w 437"/>
                <a:gd name="T57" fmla="*/ 366860 h 601"/>
                <a:gd name="T58" fmla="*/ 452515 w 437"/>
                <a:gd name="T59" fmla="*/ 359620 h 601"/>
                <a:gd name="T60" fmla="*/ 427173 w 437"/>
                <a:gd name="T61" fmla="*/ 357207 h 601"/>
                <a:gd name="T62" fmla="*/ 377699 w 437"/>
                <a:gd name="T63" fmla="*/ 371688 h 601"/>
                <a:gd name="T64" fmla="*/ 359599 w 437"/>
                <a:gd name="T65" fmla="*/ 383755 h 601"/>
                <a:gd name="T66" fmla="*/ 336671 w 437"/>
                <a:gd name="T67" fmla="*/ 393410 h 601"/>
                <a:gd name="T68" fmla="*/ 269095 w 437"/>
                <a:gd name="T69" fmla="*/ 435647 h 601"/>
                <a:gd name="T70" fmla="*/ 223241 w 437"/>
                <a:gd name="T71" fmla="*/ 459783 h 601"/>
                <a:gd name="T72" fmla="*/ 143598 w 437"/>
                <a:gd name="T73" fmla="*/ 574426 h 601"/>
                <a:gd name="T74" fmla="*/ 47062 w 437"/>
                <a:gd name="T75" fmla="*/ 725273 h 6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37"/>
                <a:gd name="T115" fmla="*/ 0 h 601"/>
                <a:gd name="T116" fmla="*/ 437 w 437"/>
                <a:gd name="T117" fmla="*/ 601 h 6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37" h="601">
                  <a:moveTo>
                    <a:pt x="0" y="379"/>
                  </a:moveTo>
                  <a:cubicBezTo>
                    <a:pt x="13" y="366"/>
                    <a:pt x="60" y="328"/>
                    <a:pt x="80" y="299"/>
                  </a:cubicBezTo>
                  <a:cubicBezTo>
                    <a:pt x="100" y="270"/>
                    <a:pt x="109" y="228"/>
                    <a:pt x="120" y="204"/>
                  </a:cubicBezTo>
                  <a:cubicBezTo>
                    <a:pt x="131" y="180"/>
                    <a:pt x="138" y="167"/>
                    <a:pt x="146" y="155"/>
                  </a:cubicBezTo>
                  <a:cubicBezTo>
                    <a:pt x="155" y="144"/>
                    <a:pt x="164" y="137"/>
                    <a:pt x="172" y="134"/>
                  </a:cubicBezTo>
                  <a:cubicBezTo>
                    <a:pt x="180" y="131"/>
                    <a:pt x="187" y="141"/>
                    <a:pt x="194" y="137"/>
                  </a:cubicBezTo>
                  <a:cubicBezTo>
                    <a:pt x="200" y="134"/>
                    <a:pt x="207" y="126"/>
                    <a:pt x="214" y="115"/>
                  </a:cubicBezTo>
                  <a:cubicBezTo>
                    <a:pt x="221" y="103"/>
                    <a:pt x="228" y="80"/>
                    <a:pt x="233" y="70"/>
                  </a:cubicBezTo>
                  <a:cubicBezTo>
                    <a:pt x="238" y="59"/>
                    <a:pt x="243" y="59"/>
                    <a:pt x="246" y="52"/>
                  </a:cubicBezTo>
                  <a:cubicBezTo>
                    <a:pt x="250" y="44"/>
                    <a:pt x="252" y="30"/>
                    <a:pt x="254" y="24"/>
                  </a:cubicBezTo>
                  <a:cubicBezTo>
                    <a:pt x="256" y="18"/>
                    <a:pt x="257" y="20"/>
                    <a:pt x="258" y="17"/>
                  </a:cubicBezTo>
                  <a:cubicBezTo>
                    <a:pt x="259" y="14"/>
                    <a:pt x="257" y="7"/>
                    <a:pt x="260" y="5"/>
                  </a:cubicBezTo>
                  <a:cubicBezTo>
                    <a:pt x="264" y="2"/>
                    <a:pt x="273" y="0"/>
                    <a:pt x="278" y="3"/>
                  </a:cubicBezTo>
                  <a:cubicBezTo>
                    <a:pt x="282" y="7"/>
                    <a:pt x="285" y="17"/>
                    <a:pt x="286" y="25"/>
                  </a:cubicBezTo>
                  <a:cubicBezTo>
                    <a:pt x="287" y="33"/>
                    <a:pt x="284" y="45"/>
                    <a:pt x="283" y="52"/>
                  </a:cubicBezTo>
                  <a:cubicBezTo>
                    <a:pt x="281" y="60"/>
                    <a:pt x="281" y="64"/>
                    <a:pt x="279" y="70"/>
                  </a:cubicBezTo>
                  <a:cubicBezTo>
                    <a:pt x="277" y="75"/>
                    <a:pt x="274" y="77"/>
                    <a:pt x="272" y="84"/>
                  </a:cubicBezTo>
                  <a:cubicBezTo>
                    <a:pt x="270" y="91"/>
                    <a:pt x="269" y="105"/>
                    <a:pt x="267" y="114"/>
                  </a:cubicBezTo>
                  <a:cubicBezTo>
                    <a:pt x="265" y="123"/>
                    <a:pt x="261" y="131"/>
                    <a:pt x="260" y="136"/>
                  </a:cubicBezTo>
                  <a:cubicBezTo>
                    <a:pt x="260" y="141"/>
                    <a:pt x="262" y="137"/>
                    <a:pt x="263" y="143"/>
                  </a:cubicBezTo>
                  <a:cubicBezTo>
                    <a:pt x="263" y="149"/>
                    <a:pt x="259" y="164"/>
                    <a:pt x="261" y="172"/>
                  </a:cubicBezTo>
                  <a:cubicBezTo>
                    <a:pt x="264" y="180"/>
                    <a:pt x="277" y="182"/>
                    <a:pt x="279" y="190"/>
                  </a:cubicBezTo>
                  <a:cubicBezTo>
                    <a:pt x="281" y="199"/>
                    <a:pt x="268" y="214"/>
                    <a:pt x="274" y="224"/>
                  </a:cubicBezTo>
                  <a:cubicBezTo>
                    <a:pt x="278" y="234"/>
                    <a:pt x="299" y="248"/>
                    <a:pt x="313" y="252"/>
                  </a:cubicBezTo>
                  <a:cubicBezTo>
                    <a:pt x="327" y="255"/>
                    <a:pt x="341" y="246"/>
                    <a:pt x="355" y="246"/>
                  </a:cubicBezTo>
                  <a:cubicBezTo>
                    <a:pt x="370" y="246"/>
                    <a:pt x="389" y="246"/>
                    <a:pt x="402" y="252"/>
                  </a:cubicBezTo>
                  <a:cubicBezTo>
                    <a:pt x="415" y="257"/>
                    <a:pt x="429" y="271"/>
                    <a:pt x="433" y="281"/>
                  </a:cubicBezTo>
                  <a:cubicBezTo>
                    <a:pt x="437" y="291"/>
                    <a:pt x="434" y="308"/>
                    <a:pt x="427" y="312"/>
                  </a:cubicBezTo>
                  <a:cubicBezTo>
                    <a:pt x="420" y="316"/>
                    <a:pt x="399" y="307"/>
                    <a:pt x="390" y="304"/>
                  </a:cubicBezTo>
                  <a:cubicBezTo>
                    <a:pt x="382" y="302"/>
                    <a:pt x="381" y="299"/>
                    <a:pt x="375" y="298"/>
                  </a:cubicBezTo>
                  <a:cubicBezTo>
                    <a:pt x="369" y="296"/>
                    <a:pt x="365" y="295"/>
                    <a:pt x="354" y="296"/>
                  </a:cubicBezTo>
                  <a:cubicBezTo>
                    <a:pt x="344" y="298"/>
                    <a:pt x="322" y="304"/>
                    <a:pt x="313" y="308"/>
                  </a:cubicBezTo>
                  <a:cubicBezTo>
                    <a:pt x="303" y="311"/>
                    <a:pt x="303" y="315"/>
                    <a:pt x="298" y="318"/>
                  </a:cubicBezTo>
                  <a:cubicBezTo>
                    <a:pt x="292" y="321"/>
                    <a:pt x="291" y="319"/>
                    <a:pt x="279" y="326"/>
                  </a:cubicBezTo>
                  <a:cubicBezTo>
                    <a:pt x="266" y="333"/>
                    <a:pt x="238" y="352"/>
                    <a:pt x="223" y="361"/>
                  </a:cubicBezTo>
                  <a:cubicBezTo>
                    <a:pt x="207" y="371"/>
                    <a:pt x="202" y="362"/>
                    <a:pt x="185" y="381"/>
                  </a:cubicBezTo>
                  <a:cubicBezTo>
                    <a:pt x="168" y="400"/>
                    <a:pt x="143" y="439"/>
                    <a:pt x="119" y="476"/>
                  </a:cubicBezTo>
                  <a:cubicBezTo>
                    <a:pt x="94" y="512"/>
                    <a:pt x="66" y="557"/>
                    <a:pt x="39" y="601"/>
                  </a:cubicBezTo>
                </a:path>
              </a:pathLst>
            </a:custGeom>
            <a:noFill/>
            <a:ln w="571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24" name="Group 169"/>
            <p:cNvGrpSpPr>
              <a:grpSpLocks/>
            </p:cNvGrpSpPr>
            <p:nvPr/>
          </p:nvGrpSpPr>
          <p:grpSpPr bwMode="auto">
            <a:xfrm>
              <a:off x="6120182" y="2715840"/>
              <a:ext cx="1503299" cy="2067539"/>
              <a:chOff x="1256" y="1157"/>
              <a:chExt cx="437" cy="601"/>
            </a:xfrm>
          </p:grpSpPr>
          <p:sp>
            <p:nvSpPr>
              <p:cNvPr id="48" name="Freeform 170"/>
              <p:cNvSpPr>
                <a:spLocks/>
              </p:cNvSpPr>
              <p:nvPr/>
            </p:nvSpPr>
            <p:spPr bwMode="auto">
              <a:xfrm>
                <a:off x="1256" y="1157"/>
                <a:ext cx="437" cy="600"/>
              </a:xfrm>
              <a:custGeom>
                <a:avLst/>
                <a:gdLst>
                  <a:gd name="T0" fmla="*/ 0 w 437"/>
                  <a:gd name="T1" fmla="*/ 391 h 600"/>
                  <a:gd name="T2" fmla="*/ 84 w 437"/>
                  <a:gd name="T3" fmla="*/ 303 h 600"/>
                  <a:gd name="T4" fmla="*/ 120 w 437"/>
                  <a:gd name="T5" fmla="*/ 203 h 600"/>
                  <a:gd name="T6" fmla="*/ 146 w 437"/>
                  <a:gd name="T7" fmla="*/ 155 h 600"/>
                  <a:gd name="T8" fmla="*/ 172 w 437"/>
                  <a:gd name="T9" fmla="*/ 133 h 600"/>
                  <a:gd name="T10" fmla="*/ 193 w 437"/>
                  <a:gd name="T11" fmla="*/ 136 h 600"/>
                  <a:gd name="T12" fmla="*/ 214 w 437"/>
                  <a:gd name="T13" fmla="*/ 114 h 600"/>
                  <a:gd name="T14" fmla="*/ 233 w 437"/>
                  <a:gd name="T15" fmla="*/ 69 h 600"/>
                  <a:gd name="T16" fmla="*/ 246 w 437"/>
                  <a:gd name="T17" fmla="*/ 50 h 600"/>
                  <a:gd name="T18" fmla="*/ 254 w 437"/>
                  <a:gd name="T19" fmla="*/ 23 h 600"/>
                  <a:gd name="T20" fmla="*/ 256 w 437"/>
                  <a:gd name="T21" fmla="*/ 18 h 600"/>
                  <a:gd name="T22" fmla="*/ 260 w 437"/>
                  <a:gd name="T23" fmla="*/ 4 h 600"/>
                  <a:gd name="T24" fmla="*/ 277 w 437"/>
                  <a:gd name="T25" fmla="*/ 3 h 600"/>
                  <a:gd name="T26" fmla="*/ 286 w 437"/>
                  <a:gd name="T27" fmla="*/ 24 h 600"/>
                  <a:gd name="T28" fmla="*/ 282 w 437"/>
                  <a:gd name="T29" fmla="*/ 51 h 600"/>
                  <a:gd name="T30" fmla="*/ 279 w 437"/>
                  <a:gd name="T31" fmla="*/ 69 h 600"/>
                  <a:gd name="T32" fmla="*/ 272 w 437"/>
                  <a:gd name="T33" fmla="*/ 83 h 600"/>
                  <a:gd name="T34" fmla="*/ 267 w 437"/>
                  <a:gd name="T35" fmla="*/ 113 h 600"/>
                  <a:gd name="T36" fmla="*/ 260 w 437"/>
                  <a:gd name="T37" fmla="*/ 135 h 600"/>
                  <a:gd name="T38" fmla="*/ 262 w 437"/>
                  <a:gd name="T39" fmla="*/ 142 h 600"/>
                  <a:gd name="T40" fmla="*/ 261 w 437"/>
                  <a:gd name="T41" fmla="*/ 171 h 600"/>
                  <a:gd name="T42" fmla="*/ 279 w 437"/>
                  <a:gd name="T43" fmla="*/ 190 h 600"/>
                  <a:gd name="T44" fmla="*/ 273 w 437"/>
                  <a:gd name="T45" fmla="*/ 223 h 600"/>
                  <a:gd name="T46" fmla="*/ 313 w 437"/>
                  <a:gd name="T47" fmla="*/ 251 h 600"/>
                  <a:gd name="T48" fmla="*/ 355 w 437"/>
                  <a:gd name="T49" fmla="*/ 246 h 600"/>
                  <a:gd name="T50" fmla="*/ 401 w 437"/>
                  <a:gd name="T51" fmla="*/ 251 h 600"/>
                  <a:gd name="T52" fmla="*/ 433 w 437"/>
                  <a:gd name="T53" fmla="*/ 281 h 600"/>
                  <a:gd name="T54" fmla="*/ 427 w 437"/>
                  <a:gd name="T55" fmla="*/ 304 h 600"/>
                  <a:gd name="T56" fmla="*/ 390 w 437"/>
                  <a:gd name="T57" fmla="*/ 299 h 600"/>
                  <a:gd name="T58" fmla="*/ 375 w 437"/>
                  <a:gd name="T59" fmla="*/ 297 h 600"/>
                  <a:gd name="T60" fmla="*/ 354 w 437"/>
                  <a:gd name="T61" fmla="*/ 295 h 600"/>
                  <a:gd name="T62" fmla="*/ 312 w 437"/>
                  <a:gd name="T63" fmla="*/ 307 h 600"/>
                  <a:gd name="T64" fmla="*/ 297 w 437"/>
                  <a:gd name="T65" fmla="*/ 317 h 600"/>
                  <a:gd name="T66" fmla="*/ 279 w 437"/>
                  <a:gd name="T67" fmla="*/ 325 h 600"/>
                  <a:gd name="T68" fmla="*/ 222 w 437"/>
                  <a:gd name="T69" fmla="*/ 361 h 600"/>
                  <a:gd name="T70" fmla="*/ 185 w 437"/>
                  <a:gd name="T71" fmla="*/ 380 h 600"/>
                  <a:gd name="T72" fmla="*/ 119 w 437"/>
                  <a:gd name="T73" fmla="*/ 475 h 600"/>
                  <a:gd name="T74" fmla="*/ 39 w 437"/>
                  <a:gd name="T75" fmla="*/ 600 h 60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37"/>
                  <a:gd name="T115" fmla="*/ 0 h 600"/>
                  <a:gd name="T116" fmla="*/ 437 w 437"/>
                  <a:gd name="T117" fmla="*/ 600 h 60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37" h="600">
                    <a:moveTo>
                      <a:pt x="0" y="391"/>
                    </a:moveTo>
                    <a:cubicBezTo>
                      <a:pt x="14" y="376"/>
                      <a:pt x="64" y="334"/>
                      <a:pt x="84" y="303"/>
                    </a:cubicBezTo>
                    <a:cubicBezTo>
                      <a:pt x="104" y="272"/>
                      <a:pt x="110" y="228"/>
                      <a:pt x="120" y="203"/>
                    </a:cubicBezTo>
                    <a:cubicBezTo>
                      <a:pt x="130" y="178"/>
                      <a:pt x="137" y="166"/>
                      <a:pt x="146" y="155"/>
                    </a:cubicBezTo>
                    <a:cubicBezTo>
                      <a:pt x="155" y="143"/>
                      <a:pt x="164" y="136"/>
                      <a:pt x="172" y="133"/>
                    </a:cubicBezTo>
                    <a:cubicBezTo>
                      <a:pt x="179" y="130"/>
                      <a:pt x="186" y="140"/>
                      <a:pt x="193" y="136"/>
                    </a:cubicBezTo>
                    <a:cubicBezTo>
                      <a:pt x="200" y="133"/>
                      <a:pt x="207" y="125"/>
                      <a:pt x="214" y="114"/>
                    </a:cubicBezTo>
                    <a:cubicBezTo>
                      <a:pt x="220" y="103"/>
                      <a:pt x="227" y="79"/>
                      <a:pt x="233" y="69"/>
                    </a:cubicBezTo>
                    <a:cubicBezTo>
                      <a:pt x="238" y="58"/>
                      <a:pt x="242" y="58"/>
                      <a:pt x="246" y="50"/>
                    </a:cubicBezTo>
                    <a:cubicBezTo>
                      <a:pt x="249" y="43"/>
                      <a:pt x="252" y="28"/>
                      <a:pt x="254" y="23"/>
                    </a:cubicBezTo>
                    <a:cubicBezTo>
                      <a:pt x="255" y="18"/>
                      <a:pt x="255" y="22"/>
                      <a:pt x="256" y="18"/>
                    </a:cubicBezTo>
                    <a:cubicBezTo>
                      <a:pt x="257" y="15"/>
                      <a:pt x="257" y="7"/>
                      <a:pt x="260" y="4"/>
                    </a:cubicBezTo>
                    <a:cubicBezTo>
                      <a:pt x="264" y="1"/>
                      <a:pt x="273" y="0"/>
                      <a:pt x="277" y="3"/>
                    </a:cubicBezTo>
                    <a:cubicBezTo>
                      <a:pt x="282" y="7"/>
                      <a:pt x="285" y="16"/>
                      <a:pt x="286" y="24"/>
                    </a:cubicBezTo>
                    <a:cubicBezTo>
                      <a:pt x="287" y="32"/>
                      <a:pt x="283" y="44"/>
                      <a:pt x="282" y="51"/>
                    </a:cubicBezTo>
                    <a:cubicBezTo>
                      <a:pt x="281" y="59"/>
                      <a:pt x="280" y="63"/>
                      <a:pt x="279" y="69"/>
                    </a:cubicBezTo>
                    <a:cubicBezTo>
                      <a:pt x="277" y="74"/>
                      <a:pt x="274" y="76"/>
                      <a:pt x="272" y="83"/>
                    </a:cubicBezTo>
                    <a:cubicBezTo>
                      <a:pt x="270" y="91"/>
                      <a:pt x="269" y="104"/>
                      <a:pt x="267" y="113"/>
                    </a:cubicBezTo>
                    <a:cubicBezTo>
                      <a:pt x="265" y="122"/>
                      <a:pt x="261" y="130"/>
                      <a:pt x="260" y="135"/>
                    </a:cubicBezTo>
                    <a:cubicBezTo>
                      <a:pt x="260" y="140"/>
                      <a:pt x="262" y="136"/>
                      <a:pt x="262" y="142"/>
                    </a:cubicBezTo>
                    <a:cubicBezTo>
                      <a:pt x="263" y="148"/>
                      <a:pt x="258" y="163"/>
                      <a:pt x="261" y="171"/>
                    </a:cubicBezTo>
                    <a:cubicBezTo>
                      <a:pt x="264" y="178"/>
                      <a:pt x="277" y="181"/>
                      <a:pt x="279" y="190"/>
                    </a:cubicBezTo>
                    <a:cubicBezTo>
                      <a:pt x="280" y="198"/>
                      <a:pt x="268" y="213"/>
                      <a:pt x="273" y="223"/>
                    </a:cubicBezTo>
                    <a:cubicBezTo>
                      <a:pt x="278" y="233"/>
                      <a:pt x="299" y="247"/>
                      <a:pt x="313" y="251"/>
                    </a:cubicBezTo>
                    <a:cubicBezTo>
                      <a:pt x="326" y="254"/>
                      <a:pt x="340" y="246"/>
                      <a:pt x="355" y="246"/>
                    </a:cubicBezTo>
                    <a:cubicBezTo>
                      <a:pt x="370" y="246"/>
                      <a:pt x="388" y="245"/>
                      <a:pt x="401" y="251"/>
                    </a:cubicBezTo>
                    <a:cubicBezTo>
                      <a:pt x="414" y="256"/>
                      <a:pt x="429" y="272"/>
                      <a:pt x="433" y="281"/>
                    </a:cubicBezTo>
                    <a:cubicBezTo>
                      <a:pt x="437" y="289"/>
                      <a:pt x="434" y="301"/>
                      <a:pt x="427" y="304"/>
                    </a:cubicBezTo>
                    <a:cubicBezTo>
                      <a:pt x="420" y="307"/>
                      <a:pt x="399" y="301"/>
                      <a:pt x="390" y="299"/>
                    </a:cubicBezTo>
                    <a:cubicBezTo>
                      <a:pt x="382" y="298"/>
                      <a:pt x="381" y="297"/>
                      <a:pt x="375" y="297"/>
                    </a:cubicBezTo>
                    <a:cubicBezTo>
                      <a:pt x="369" y="296"/>
                      <a:pt x="365" y="293"/>
                      <a:pt x="354" y="295"/>
                    </a:cubicBezTo>
                    <a:cubicBezTo>
                      <a:pt x="344" y="297"/>
                      <a:pt x="321" y="303"/>
                      <a:pt x="312" y="307"/>
                    </a:cubicBezTo>
                    <a:cubicBezTo>
                      <a:pt x="303" y="310"/>
                      <a:pt x="303" y="314"/>
                      <a:pt x="297" y="317"/>
                    </a:cubicBezTo>
                    <a:cubicBezTo>
                      <a:pt x="292" y="320"/>
                      <a:pt x="291" y="318"/>
                      <a:pt x="279" y="325"/>
                    </a:cubicBezTo>
                    <a:cubicBezTo>
                      <a:pt x="266" y="332"/>
                      <a:pt x="238" y="351"/>
                      <a:pt x="222" y="361"/>
                    </a:cubicBezTo>
                    <a:cubicBezTo>
                      <a:pt x="207" y="370"/>
                      <a:pt x="202" y="361"/>
                      <a:pt x="185" y="380"/>
                    </a:cubicBezTo>
                    <a:cubicBezTo>
                      <a:pt x="167" y="399"/>
                      <a:pt x="143" y="438"/>
                      <a:pt x="119" y="475"/>
                    </a:cubicBezTo>
                    <a:cubicBezTo>
                      <a:pt x="94" y="511"/>
                      <a:pt x="66" y="556"/>
                      <a:pt x="39" y="600"/>
                    </a:cubicBezTo>
                  </a:path>
                </a:pathLst>
              </a:custGeom>
              <a:solidFill>
                <a:srgbClr val="F1DFBD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" name="Freeform 171"/>
              <p:cNvSpPr>
                <a:spLocks/>
              </p:cNvSpPr>
              <p:nvPr/>
            </p:nvSpPr>
            <p:spPr bwMode="auto">
              <a:xfrm>
                <a:off x="1517" y="1332"/>
                <a:ext cx="7" cy="38"/>
              </a:xfrm>
              <a:custGeom>
                <a:avLst/>
                <a:gdLst>
                  <a:gd name="T0" fmla="*/ 0 w 53"/>
                  <a:gd name="T1" fmla="*/ 0 h 254"/>
                  <a:gd name="T2" fmla="*/ 1 w 53"/>
                  <a:gd name="T3" fmla="*/ 6 h 254"/>
                  <a:gd name="T4" fmla="*/ 0 60000 65536"/>
                  <a:gd name="T5" fmla="*/ 0 60000 65536"/>
                  <a:gd name="T6" fmla="*/ 0 w 53"/>
                  <a:gd name="T7" fmla="*/ 0 h 254"/>
                  <a:gd name="T8" fmla="*/ 53 w 53"/>
                  <a:gd name="T9" fmla="*/ 254 h 25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3" h="254">
                    <a:moveTo>
                      <a:pt x="0" y="0"/>
                    </a:moveTo>
                    <a:cubicBezTo>
                      <a:pt x="0" y="125"/>
                      <a:pt x="42" y="201"/>
                      <a:pt x="53" y="25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0" name="Freeform 172"/>
              <p:cNvSpPr>
                <a:spLocks/>
              </p:cNvSpPr>
              <p:nvPr/>
            </p:nvSpPr>
            <p:spPr bwMode="auto">
              <a:xfrm>
                <a:off x="1433" y="1294"/>
                <a:ext cx="17" cy="27"/>
              </a:xfrm>
              <a:custGeom>
                <a:avLst/>
                <a:gdLst>
                  <a:gd name="T0" fmla="*/ 2 w 116"/>
                  <a:gd name="T1" fmla="*/ 0 h 177"/>
                  <a:gd name="T2" fmla="*/ 1 w 116"/>
                  <a:gd name="T3" fmla="*/ 2 h 177"/>
                  <a:gd name="T4" fmla="*/ 0 w 116"/>
                  <a:gd name="T5" fmla="*/ 4 h 177"/>
                  <a:gd name="T6" fmla="*/ 0 60000 65536"/>
                  <a:gd name="T7" fmla="*/ 0 60000 65536"/>
                  <a:gd name="T8" fmla="*/ 0 60000 65536"/>
                  <a:gd name="T9" fmla="*/ 0 w 116"/>
                  <a:gd name="T10" fmla="*/ 0 h 177"/>
                  <a:gd name="T11" fmla="*/ 116 w 116"/>
                  <a:gd name="T12" fmla="*/ 177 h 1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6" h="177">
                    <a:moveTo>
                      <a:pt x="116" y="0"/>
                    </a:moveTo>
                    <a:lnTo>
                      <a:pt x="48" y="72"/>
                    </a:lnTo>
                    <a:lnTo>
                      <a:pt x="0" y="177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1" name="Freeform 173"/>
              <p:cNvSpPr>
                <a:spLocks/>
              </p:cNvSpPr>
              <p:nvPr/>
            </p:nvSpPr>
            <p:spPr bwMode="auto">
              <a:xfrm>
                <a:off x="1645" y="1428"/>
                <a:ext cx="40" cy="36"/>
              </a:xfrm>
              <a:custGeom>
                <a:avLst/>
                <a:gdLst>
                  <a:gd name="T0" fmla="*/ 5 w 266"/>
                  <a:gd name="T1" fmla="*/ 1 h 241"/>
                  <a:gd name="T2" fmla="*/ 2 w 266"/>
                  <a:gd name="T3" fmla="*/ 0 h 241"/>
                  <a:gd name="T4" fmla="*/ 0 w 266"/>
                  <a:gd name="T5" fmla="*/ 2 h 241"/>
                  <a:gd name="T6" fmla="*/ 1 w 266"/>
                  <a:gd name="T7" fmla="*/ 4 h 241"/>
                  <a:gd name="T8" fmla="*/ 5 w 266"/>
                  <a:gd name="T9" fmla="*/ 5 h 241"/>
                  <a:gd name="T10" fmla="*/ 5 w 266"/>
                  <a:gd name="T11" fmla="*/ 1 h 2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66"/>
                  <a:gd name="T19" fmla="*/ 0 h 241"/>
                  <a:gd name="T20" fmla="*/ 266 w 266"/>
                  <a:gd name="T21" fmla="*/ 241 h 24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66" h="241">
                    <a:moveTo>
                      <a:pt x="219" y="45"/>
                    </a:moveTo>
                    <a:cubicBezTo>
                      <a:pt x="159" y="31"/>
                      <a:pt x="102" y="0"/>
                      <a:pt x="67" y="9"/>
                    </a:cubicBezTo>
                    <a:cubicBezTo>
                      <a:pt x="32" y="18"/>
                      <a:pt x="11" y="37"/>
                      <a:pt x="7" y="101"/>
                    </a:cubicBezTo>
                    <a:cubicBezTo>
                      <a:pt x="3" y="165"/>
                      <a:pt x="0" y="172"/>
                      <a:pt x="35" y="193"/>
                    </a:cubicBezTo>
                    <a:lnTo>
                      <a:pt x="235" y="241"/>
                    </a:lnTo>
                    <a:cubicBezTo>
                      <a:pt x="266" y="216"/>
                      <a:pt x="222" y="86"/>
                      <a:pt x="219" y="45"/>
                    </a:cubicBezTo>
                    <a:close/>
                  </a:path>
                </a:pathLst>
              </a:custGeom>
              <a:solidFill>
                <a:srgbClr val="FAF3E6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" name="Freeform 174"/>
              <p:cNvSpPr>
                <a:spLocks/>
              </p:cNvSpPr>
              <p:nvPr/>
            </p:nvSpPr>
            <p:spPr bwMode="auto">
              <a:xfrm>
                <a:off x="1515" y="1158"/>
                <a:ext cx="15" cy="27"/>
              </a:xfrm>
              <a:custGeom>
                <a:avLst/>
                <a:gdLst>
                  <a:gd name="T0" fmla="*/ 0 w 102"/>
                  <a:gd name="T1" fmla="*/ 4 h 177"/>
                  <a:gd name="T2" fmla="*/ 1 w 102"/>
                  <a:gd name="T3" fmla="*/ 3 h 177"/>
                  <a:gd name="T4" fmla="*/ 2 w 102"/>
                  <a:gd name="T5" fmla="*/ 0 h 177"/>
                  <a:gd name="T6" fmla="*/ 1 w 102"/>
                  <a:gd name="T7" fmla="*/ 1 h 177"/>
                  <a:gd name="T8" fmla="*/ 0 w 102"/>
                  <a:gd name="T9" fmla="*/ 4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"/>
                  <a:gd name="T16" fmla="*/ 0 h 177"/>
                  <a:gd name="T17" fmla="*/ 102 w 102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" h="177">
                    <a:moveTo>
                      <a:pt x="0" y="163"/>
                    </a:moveTo>
                    <a:cubicBezTo>
                      <a:pt x="5" y="177"/>
                      <a:pt x="45" y="158"/>
                      <a:pt x="62" y="137"/>
                    </a:cubicBezTo>
                    <a:cubicBezTo>
                      <a:pt x="81" y="84"/>
                      <a:pt x="102" y="31"/>
                      <a:pt x="96" y="15"/>
                    </a:cubicBezTo>
                    <a:cubicBezTo>
                      <a:pt x="90" y="0"/>
                      <a:pt x="40" y="15"/>
                      <a:pt x="28" y="47"/>
                    </a:cubicBezTo>
                    <a:cubicBezTo>
                      <a:pt x="16" y="79"/>
                      <a:pt x="10" y="143"/>
                      <a:pt x="0" y="163"/>
                    </a:cubicBezTo>
                    <a:close/>
                  </a:path>
                </a:pathLst>
              </a:custGeom>
              <a:solidFill>
                <a:srgbClr val="FAF3E6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" name="Line 175"/>
              <p:cNvSpPr>
                <a:spLocks noChangeShapeType="1"/>
              </p:cNvSpPr>
              <p:nvPr/>
            </p:nvSpPr>
            <p:spPr bwMode="auto">
              <a:xfrm flipV="1">
                <a:off x="1522" y="1346"/>
                <a:ext cx="6" cy="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4" name="Freeform 176"/>
              <p:cNvSpPr>
                <a:spLocks/>
              </p:cNvSpPr>
              <p:nvPr/>
            </p:nvSpPr>
            <p:spPr bwMode="auto">
              <a:xfrm>
                <a:off x="1506" y="1441"/>
                <a:ext cx="95" cy="8"/>
              </a:xfrm>
              <a:custGeom>
                <a:avLst/>
                <a:gdLst>
                  <a:gd name="T0" fmla="*/ 0 w 624"/>
                  <a:gd name="T1" fmla="*/ 1 h 56"/>
                  <a:gd name="T2" fmla="*/ 7 w 624"/>
                  <a:gd name="T3" fmla="*/ 1 h 56"/>
                  <a:gd name="T4" fmla="*/ 14 w 624"/>
                  <a:gd name="T5" fmla="*/ 0 h 56"/>
                  <a:gd name="T6" fmla="*/ 0 60000 65536"/>
                  <a:gd name="T7" fmla="*/ 0 60000 65536"/>
                  <a:gd name="T8" fmla="*/ 0 60000 65536"/>
                  <a:gd name="T9" fmla="*/ 0 w 624"/>
                  <a:gd name="T10" fmla="*/ 0 h 56"/>
                  <a:gd name="T11" fmla="*/ 624 w 624"/>
                  <a:gd name="T12" fmla="*/ 56 h 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24" h="56">
                    <a:moveTo>
                      <a:pt x="0" y="48"/>
                    </a:moveTo>
                    <a:cubicBezTo>
                      <a:pt x="92" y="52"/>
                      <a:pt x="184" y="56"/>
                      <a:pt x="288" y="48"/>
                    </a:cubicBezTo>
                    <a:cubicBezTo>
                      <a:pt x="392" y="40"/>
                      <a:pt x="508" y="20"/>
                      <a:pt x="624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5" name="Freeform 177"/>
              <p:cNvSpPr>
                <a:spLocks/>
              </p:cNvSpPr>
              <p:nvPr/>
            </p:nvSpPr>
            <p:spPr bwMode="auto">
              <a:xfrm>
                <a:off x="1668" y="1430"/>
                <a:ext cx="15" cy="38"/>
              </a:xfrm>
              <a:custGeom>
                <a:avLst/>
                <a:gdLst>
                  <a:gd name="T0" fmla="*/ 1 w 96"/>
                  <a:gd name="T1" fmla="*/ 1 h 254"/>
                  <a:gd name="T2" fmla="*/ 1 w 96"/>
                  <a:gd name="T3" fmla="*/ 1 h 254"/>
                  <a:gd name="T4" fmla="*/ 1 w 96"/>
                  <a:gd name="T5" fmla="*/ 5 h 254"/>
                  <a:gd name="T6" fmla="*/ 2 w 96"/>
                  <a:gd name="T7" fmla="*/ 5 h 254"/>
                  <a:gd name="T8" fmla="*/ 1 w 96"/>
                  <a:gd name="T9" fmla="*/ 1 h 2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254"/>
                  <a:gd name="T17" fmla="*/ 96 w 96"/>
                  <a:gd name="T18" fmla="*/ 254 h 2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254">
                    <a:moveTo>
                      <a:pt x="60" y="37"/>
                    </a:moveTo>
                    <a:cubicBezTo>
                      <a:pt x="0" y="23"/>
                      <a:pt x="38" y="0"/>
                      <a:pt x="32" y="29"/>
                    </a:cubicBezTo>
                    <a:cubicBezTo>
                      <a:pt x="52" y="93"/>
                      <a:pt x="52" y="173"/>
                      <a:pt x="44" y="213"/>
                    </a:cubicBezTo>
                    <a:cubicBezTo>
                      <a:pt x="74" y="221"/>
                      <a:pt x="81" y="254"/>
                      <a:pt x="84" y="225"/>
                    </a:cubicBezTo>
                    <a:cubicBezTo>
                      <a:pt x="87" y="196"/>
                      <a:pt x="96" y="133"/>
                      <a:pt x="60" y="37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6" name="Freeform 178"/>
              <p:cNvSpPr>
                <a:spLocks/>
              </p:cNvSpPr>
              <p:nvPr/>
            </p:nvSpPr>
            <p:spPr bwMode="auto">
              <a:xfrm>
                <a:off x="1645" y="1428"/>
                <a:ext cx="39" cy="35"/>
              </a:xfrm>
              <a:custGeom>
                <a:avLst/>
                <a:gdLst>
                  <a:gd name="T0" fmla="*/ 5 w 262"/>
                  <a:gd name="T1" fmla="*/ 1 h 233"/>
                  <a:gd name="T2" fmla="*/ 1 w 262"/>
                  <a:gd name="T3" fmla="*/ 0 h 233"/>
                  <a:gd name="T4" fmla="*/ 0 w 262"/>
                  <a:gd name="T5" fmla="*/ 2 h 233"/>
                  <a:gd name="T6" fmla="*/ 1 w 262"/>
                  <a:gd name="T7" fmla="*/ 4 h 233"/>
                  <a:gd name="T8" fmla="*/ 5 w 262"/>
                  <a:gd name="T9" fmla="*/ 5 h 233"/>
                  <a:gd name="T10" fmla="*/ 5 w 262"/>
                  <a:gd name="T11" fmla="*/ 1 h 2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62"/>
                  <a:gd name="T19" fmla="*/ 0 h 233"/>
                  <a:gd name="T20" fmla="*/ 262 w 262"/>
                  <a:gd name="T21" fmla="*/ 233 h 2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62" h="233">
                    <a:moveTo>
                      <a:pt x="219" y="45"/>
                    </a:moveTo>
                    <a:cubicBezTo>
                      <a:pt x="159" y="31"/>
                      <a:pt x="102" y="0"/>
                      <a:pt x="67" y="9"/>
                    </a:cubicBezTo>
                    <a:cubicBezTo>
                      <a:pt x="32" y="18"/>
                      <a:pt x="11" y="37"/>
                      <a:pt x="7" y="101"/>
                    </a:cubicBezTo>
                    <a:cubicBezTo>
                      <a:pt x="3" y="165"/>
                      <a:pt x="0" y="172"/>
                      <a:pt x="35" y="193"/>
                    </a:cubicBezTo>
                    <a:lnTo>
                      <a:pt x="231" y="233"/>
                    </a:lnTo>
                    <a:cubicBezTo>
                      <a:pt x="262" y="208"/>
                      <a:pt x="221" y="84"/>
                      <a:pt x="219" y="45"/>
                    </a:cubicBezTo>
                    <a:close/>
                  </a:path>
                </a:pathLst>
              </a:custGeom>
              <a:noFill/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7" name="Freeform 179"/>
              <p:cNvSpPr>
                <a:spLocks/>
              </p:cNvSpPr>
              <p:nvPr/>
            </p:nvSpPr>
            <p:spPr bwMode="auto">
              <a:xfrm>
                <a:off x="1517" y="1157"/>
                <a:ext cx="14" cy="12"/>
              </a:xfrm>
              <a:custGeom>
                <a:avLst/>
                <a:gdLst>
                  <a:gd name="T0" fmla="*/ 0 w 95"/>
                  <a:gd name="T1" fmla="*/ 1 h 81"/>
                  <a:gd name="T2" fmla="*/ 2 w 95"/>
                  <a:gd name="T3" fmla="*/ 1 h 81"/>
                  <a:gd name="T4" fmla="*/ 2 w 95"/>
                  <a:gd name="T5" fmla="*/ 0 h 81"/>
                  <a:gd name="T6" fmla="*/ 0 w 95"/>
                  <a:gd name="T7" fmla="*/ 1 h 81"/>
                  <a:gd name="T8" fmla="*/ 0 w 95"/>
                  <a:gd name="T9" fmla="*/ 1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5"/>
                  <a:gd name="T16" fmla="*/ 0 h 81"/>
                  <a:gd name="T17" fmla="*/ 95 w 95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5" h="81">
                    <a:moveTo>
                      <a:pt x="4" y="61"/>
                    </a:moveTo>
                    <a:cubicBezTo>
                      <a:pt x="9" y="75"/>
                      <a:pt x="32" y="49"/>
                      <a:pt x="76" y="53"/>
                    </a:cubicBezTo>
                    <a:cubicBezTo>
                      <a:pt x="95" y="0"/>
                      <a:pt x="91" y="18"/>
                      <a:pt x="80" y="17"/>
                    </a:cubicBezTo>
                    <a:cubicBezTo>
                      <a:pt x="69" y="16"/>
                      <a:pt x="25" y="42"/>
                      <a:pt x="12" y="49"/>
                    </a:cubicBezTo>
                    <a:cubicBezTo>
                      <a:pt x="0" y="81"/>
                      <a:pt x="14" y="41"/>
                      <a:pt x="4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8" name="Freeform 180"/>
              <p:cNvSpPr>
                <a:spLocks/>
              </p:cNvSpPr>
              <p:nvPr/>
            </p:nvSpPr>
            <p:spPr bwMode="auto">
              <a:xfrm>
                <a:off x="1515" y="1158"/>
                <a:ext cx="15" cy="27"/>
              </a:xfrm>
              <a:custGeom>
                <a:avLst/>
                <a:gdLst>
                  <a:gd name="T0" fmla="*/ 0 w 102"/>
                  <a:gd name="T1" fmla="*/ 4 h 177"/>
                  <a:gd name="T2" fmla="*/ 1 w 102"/>
                  <a:gd name="T3" fmla="*/ 3 h 177"/>
                  <a:gd name="T4" fmla="*/ 2 w 102"/>
                  <a:gd name="T5" fmla="*/ 0 h 177"/>
                  <a:gd name="T6" fmla="*/ 1 w 102"/>
                  <a:gd name="T7" fmla="*/ 1 h 177"/>
                  <a:gd name="T8" fmla="*/ 0 w 102"/>
                  <a:gd name="T9" fmla="*/ 4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"/>
                  <a:gd name="T16" fmla="*/ 0 h 177"/>
                  <a:gd name="T17" fmla="*/ 102 w 102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" h="177">
                    <a:moveTo>
                      <a:pt x="0" y="163"/>
                    </a:moveTo>
                    <a:cubicBezTo>
                      <a:pt x="5" y="177"/>
                      <a:pt x="45" y="158"/>
                      <a:pt x="62" y="137"/>
                    </a:cubicBezTo>
                    <a:cubicBezTo>
                      <a:pt x="81" y="84"/>
                      <a:pt x="102" y="31"/>
                      <a:pt x="96" y="15"/>
                    </a:cubicBezTo>
                    <a:cubicBezTo>
                      <a:pt x="90" y="0"/>
                      <a:pt x="40" y="15"/>
                      <a:pt x="28" y="47"/>
                    </a:cubicBezTo>
                    <a:cubicBezTo>
                      <a:pt x="16" y="79"/>
                      <a:pt x="10" y="143"/>
                      <a:pt x="0" y="163"/>
                    </a:cubicBezTo>
                    <a:close/>
                  </a:path>
                </a:pathLst>
              </a:custGeom>
              <a:noFill/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9" name="Freeform 181"/>
              <p:cNvSpPr>
                <a:spLocks/>
              </p:cNvSpPr>
              <p:nvPr/>
            </p:nvSpPr>
            <p:spPr bwMode="auto">
              <a:xfrm>
                <a:off x="1256" y="1157"/>
                <a:ext cx="437" cy="601"/>
              </a:xfrm>
              <a:custGeom>
                <a:avLst/>
                <a:gdLst>
                  <a:gd name="T0" fmla="*/ 0 w 437"/>
                  <a:gd name="T1" fmla="*/ 379 h 601"/>
                  <a:gd name="T2" fmla="*/ 80 w 437"/>
                  <a:gd name="T3" fmla="*/ 299 h 601"/>
                  <a:gd name="T4" fmla="*/ 120 w 437"/>
                  <a:gd name="T5" fmla="*/ 204 h 601"/>
                  <a:gd name="T6" fmla="*/ 146 w 437"/>
                  <a:gd name="T7" fmla="*/ 155 h 601"/>
                  <a:gd name="T8" fmla="*/ 172 w 437"/>
                  <a:gd name="T9" fmla="*/ 134 h 601"/>
                  <a:gd name="T10" fmla="*/ 194 w 437"/>
                  <a:gd name="T11" fmla="*/ 137 h 601"/>
                  <a:gd name="T12" fmla="*/ 214 w 437"/>
                  <a:gd name="T13" fmla="*/ 115 h 601"/>
                  <a:gd name="T14" fmla="*/ 233 w 437"/>
                  <a:gd name="T15" fmla="*/ 70 h 601"/>
                  <a:gd name="T16" fmla="*/ 246 w 437"/>
                  <a:gd name="T17" fmla="*/ 52 h 601"/>
                  <a:gd name="T18" fmla="*/ 254 w 437"/>
                  <a:gd name="T19" fmla="*/ 24 h 601"/>
                  <a:gd name="T20" fmla="*/ 258 w 437"/>
                  <a:gd name="T21" fmla="*/ 17 h 601"/>
                  <a:gd name="T22" fmla="*/ 260 w 437"/>
                  <a:gd name="T23" fmla="*/ 5 h 601"/>
                  <a:gd name="T24" fmla="*/ 278 w 437"/>
                  <a:gd name="T25" fmla="*/ 3 h 601"/>
                  <a:gd name="T26" fmla="*/ 286 w 437"/>
                  <a:gd name="T27" fmla="*/ 25 h 601"/>
                  <a:gd name="T28" fmla="*/ 283 w 437"/>
                  <a:gd name="T29" fmla="*/ 52 h 601"/>
                  <a:gd name="T30" fmla="*/ 279 w 437"/>
                  <a:gd name="T31" fmla="*/ 70 h 601"/>
                  <a:gd name="T32" fmla="*/ 272 w 437"/>
                  <a:gd name="T33" fmla="*/ 84 h 601"/>
                  <a:gd name="T34" fmla="*/ 267 w 437"/>
                  <a:gd name="T35" fmla="*/ 114 h 601"/>
                  <a:gd name="T36" fmla="*/ 260 w 437"/>
                  <a:gd name="T37" fmla="*/ 136 h 601"/>
                  <a:gd name="T38" fmla="*/ 263 w 437"/>
                  <a:gd name="T39" fmla="*/ 143 h 601"/>
                  <a:gd name="T40" fmla="*/ 261 w 437"/>
                  <a:gd name="T41" fmla="*/ 172 h 601"/>
                  <a:gd name="T42" fmla="*/ 279 w 437"/>
                  <a:gd name="T43" fmla="*/ 190 h 601"/>
                  <a:gd name="T44" fmla="*/ 274 w 437"/>
                  <a:gd name="T45" fmla="*/ 224 h 601"/>
                  <a:gd name="T46" fmla="*/ 313 w 437"/>
                  <a:gd name="T47" fmla="*/ 252 h 601"/>
                  <a:gd name="T48" fmla="*/ 355 w 437"/>
                  <a:gd name="T49" fmla="*/ 246 h 601"/>
                  <a:gd name="T50" fmla="*/ 402 w 437"/>
                  <a:gd name="T51" fmla="*/ 252 h 601"/>
                  <a:gd name="T52" fmla="*/ 433 w 437"/>
                  <a:gd name="T53" fmla="*/ 281 h 601"/>
                  <a:gd name="T54" fmla="*/ 427 w 437"/>
                  <a:gd name="T55" fmla="*/ 312 h 601"/>
                  <a:gd name="T56" fmla="*/ 390 w 437"/>
                  <a:gd name="T57" fmla="*/ 304 h 601"/>
                  <a:gd name="T58" fmla="*/ 375 w 437"/>
                  <a:gd name="T59" fmla="*/ 298 h 601"/>
                  <a:gd name="T60" fmla="*/ 354 w 437"/>
                  <a:gd name="T61" fmla="*/ 296 h 601"/>
                  <a:gd name="T62" fmla="*/ 313 w 437"/>
                  <a:gd name="T63" fmla="*/ 308 h 601"/>
                  <a:gd name="T64" fmla="*/ 298 w 437"/>
                  <a:gd name="T65" fmla="*/ 318 h 601"/>
                  <a:gd name="T66" fmla="*/ 279 w 437"/>
                  <a:gd name="T67" fmla="*/ 326 h 601"/>
                  <a:gd name="T68" fmla="*/ 223 w 437"/>
                  <a:gd name="T69" fmla="*/ 361 h 601"/>
                  <a:gd name="T70" fmla="*/ 185 w 437"/>
                  <a:gd name="T71" fmla="*/ 381 h 601"/>
                  <a:gd name="T72" fmla="*/ 119 w 437"/>
                  <a:gd name="T73" fmla="*/ 476 h 601"/>
                  <a:gd name="T74" fmla="*/ 39 w 437"/>
                  <a:gd name="T75" fmla="*/ 601 h 60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37"/>
                  <a:gd name="T115" fmla="*/ 0 h 601"/>
                  <a:gd name="T116" fmla="*/ 437 w 437"/>
                  <a:gd name="T117" fmla="*/ 601 h 60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37" h="601">
                    <a:moveTo>
                      <a:pt x="0" y="379"/>
                    </a:moveTo>
                    <a:cubicBezTo>
                      <a:pt x="13" y="366"/>
                      <a:pt x="60" y="328"/>
                      <a:pt x="80" y="299"/>
                    </a:cubicBezTo>
                    <a:cubicBezTo>
                      <a:pt x="100" y="270"/>
                      <a:pt x="109" y="228"/>
                      <a:pt x="120" y="204"/>
                    </a:cubicBezTo>
                    <a:cubicBezTo>
                      <a:pt x="131" y="180"/>
                      <a:pt x="138" y="167"/>
                      <a:pt x="146" y="155"/>
                    </a:cubicBezTo>
                    <a:cubicBezTo>
                      <a:pt x="155" y="144"/>
                      <a:pt x="164" y="137"/>
                      <a:pt x="172" y="134"/>
                    </a:cubicBezTo>
                    <a:cubicBezTo>
                      <a:pt x="180" y="131"/>
                      <a:pt x="187" y="141"/>
                      <a:pt x="194" y="137"/>
                    </a:cubicBezTo>
                    <a:cubicBezTo>
                      <a:pt x="200" y="134"/>
                      <a:pt x="207" y="126"/>
                      <a:pt x="214" y="115"/>
                    </a:cubicBezTo>
                    <a:cubicBezTo>
                      <a:pt x="221" y="103"/>
                      <a:pt x="228" y="80"/>
                      <a:pt x="233" y="70"/>
                    </a:cubicBezTo>
                    <a:cubicBezTo>
                      <a:pt x="238" y="59"/>
                      <a:pt x="243" y="59"/>
                      <a:pt x="246" y="52"/>
                    </a:cubicBezTo>
                    <a:cubicBezTo>
                      <a:pt x="250" y="44"/>
                      <a:pt x="252" y="30"/>
                      <a:pt x="254" y="24"/>
                    </a:cubicBezTo>
                    <a:cubicBezTo>
                      <a:pt x="256" y="18"/>
                      <a:pt x="257" y="20"/>
                      <a:pt x="258" y="17"/>
                    </a:cubicBezTo>
                    <a:cubicBezTo>
                      <a:pt x="259" y="14"/>
                      <a:pt x="257" y="7"/>
                      <a:pt x="260" y="5"/>
                    </a:cubicBezTo>
                    <a:cubicBezTo>
                      <a:pt x="264" y="2"/>
                      <a:pt x="273" y="0"/>
                      <a:pt x="278" y="3"/>
                    </a:cubicBezTo>
                    <a:cubicBezTo>
                      <a:pt x="282" y="7"/>
                      <a:pt x="285" y="17"/>
                      <a:pt x="286" y="25"/>
                    </a:cubicBezTo>
                    <a:cubicBezTo>
                      <a:pt x="287" y="33"/>
                      <a:pt x="284" y="45"/>
                      <a:pt x="283" y="52"/>
                    </a:cubicBezTo>
                    <a:cubicBezTo>
                      <a:pt x="281" y="60"/>
                      <a:pt x="281" y="64"/>
                      <a:pt x="279" y="70"/>
                    </a:cubicBezTo>
                    <a:cubicBezTo>
                      <a:pt x="277" y="75"/>
                      <a:pt x="274" y="77"/>
                      <a:pt x="272" y="84"/>
                    </a:cubicBezTo>
                    <a:cubicBezTo>
                      <a:pt x="270" y="91"/>
                      <a:pt x="269" y="105"/>
                      <a:pt x="267" y="114"/>
                    </a:cubicBezTo>
                    <a:cubicBezTo>
                      <a:pt x="265" y="123"/>
                      <a:pt x="261" y="131"/>
                      <a:pt x="260" y="136"/>
                    </a:cubicBezTo>
                    <a:cubicBezTo>
                      <a:pt x="260" y="141"/>
                      <a:pt x="262" y="137"/>
                      <a:pt x="263" y="143"/>
                    </a:cubicBezTo>
                    <a:cubicBezTo>
                      <a:pt x="263" y="149"/>
                      <a:pt x="259" y="164"/>
                      <a:pt x="261" y="172"/>
                    </a:cubicBezTo>
                    <a:cubicBezTo>
                      <a:pt x="264" y="180"/>
                      <a:pt x="277" y="182"/>
                      <a:pt x="279" y="190"/>
                    </a:cubicBezTo>
                    <a:cubicBezTo>
                      <a:pt x="281" y="199"/>
                      <a:pt x="268" y="214"/>
                      <a:pt x="274" y="224"/>
                    </a:cubicBezTo>
                    <a:cubicBezTo>
                      <a:pt x="278" y="234"/>
                      <a:pt x="299" y="248"/>
                      <a:pt x="313" y="252"/>
                    </a:cubicBezTo>
                    <a:cubicBezTo>
                      <a:pt x="327" y="255"/>
                      <a:pt x="341" y="246"/>
                      <a:pt x="355" y="246"/>
                    </a:cubicBezTo>
                    <a:cubicBezTo>
                      <a:pt x="370" y="246"/>
                      <a:pt x="389" y="246"/>
                      <a:pt x="402" y="252"/>
                    </a:cubicBezTo>
                    <a:cubicBezTo>
                      <a:pt x="415" y="257"/>
                      <a:pt x="429" y="271"/>
                      <a:pt x="433" y="281"/>
                    </a:cubicBezTo>
                    <a:cubicBezTo>
                      <a:pt x="437" y="291"/>
                      <a:pt x="434" y="308"/>
                      <a:pt x="427" y="312"/>
                    </a:cubicBezTo>
                    <a:cubicBezTo>
                      <a:pt x="420" y="316"/>
                      <a:pt x="399" y="307"/>
                      <a:pt x="390" y="304"/>
                    </a:cubicBezTo>
                    <a:cubicBezTo>
                      <a:pt x="382" y="302"/>
                      <a:pt x="381" y="299"/>
                      <a:pt x="375" y="298"/>
                    </a:cubicBezTo>
                    <a:cubicBezTo>
                      <a:pt x="369" y="296"/>
                      <a:pt x="365" y="295"/>
                      <a:pt x="354" y="296"/>
                    </a:cubicBezTo>
                    <a:cubicBezTo>
                      <a:pt x="344" y="298"/>
                      <a:pt x="322" y="304"/>
                      <a:pt x="313" y="308"/>
                    </a:cubicBezTo>
                    <a:cubicBezTo>
                      <a:pt x="303" y="311"/>
                      <a:pt x="303" y="315"/>
                      <a:pt x="298" y="318"/>
                    </a:cubicBezTo>
                    <a:cubicBezTo>
                      <a:pt x="292" y="321"/>
                      <a:pt x="291" y="319"/>
                      <a:pt x="279" y="326"/>
                    </a:cubicBezTo>
                    <a:cubicBezTo>
                      <a:pt x="266" y="333"/>
                      <a:pt x="238" y="352"/>
                      <a:pt x="223" y="361"/>
                    </a:cubicBezTo>
                    <a:cubicBezTo>
                      <a:pt x="207" y="371"/>
                      <a:pt x="202" y="362"/>
                      <a:pt x="185" y="381"/>
                    </a:cubicBezTo>
                    <a:cubicBezTo>
                      <a:pt x="168" y="400"/>
                      <a:pt x="143" y="439"/>
                      <a:pt x="119" y="476"/>
                    </a:cubicBezTo>
                    <a:cubicBezTo>
                      <a:pt x="94" y="512"/>
                      <a:pt x="66" y="557"/>
                      <a:pt x="39" y="601"/>
                    </a:cubicBezTo>
                  </a:path>
                </a:pathLst>
              </a:cu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5" name="Oval 68"/>
            <p:cNvSpPr>
              <a:spLocks noChangeAspect="1" noChangeArrowheads="1"/>
            </p:cNvSpPr>
            <p:nvPr/>
          </p:nvSpPr>
          <p:spPr bwMode="auto">
            <a:xfrm>
              <a:off x="6434544" y="4469014"/>
              <a:ext cx="92698" cy="9269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grpSp>
          <p:nvGrpSpPr>
            <p:cNvPr id="26" name="Group 320"/>
            <p:cNvGrpSpPr>
              <a:grpSpLocks/>
            </p:cNvGrpSpPr>
            <p:nvPr/>
          </p:nvGrpSpPr>
          <p:grpSpPr bwMode="auto">
            <a:xfrm>
              <a:off x="6438619" y="2723956"/>
              <a:ext cx="1197012" cy="1039829"/>
              <a:chOff x="768" y="949"/>
              <a:chExt cx="297" cy="258"/>
            </a:xfrm>
          </p:grpSpPr>
          <p:sp>
            <p:nvSpPr>
              <p:cNvPr id="44" name="Oval 53"/>
              <p:cNvSpPr>
                <a:spLocks noChangeAspect="1" noChangeArrowheads="1"/>
              </p:cNvSpPr>
              <p:nvPr/>
            </p:nvSpPr>
            <p:spPr bwMode="auto">
              <a:xfrm>
                <a:off x="908" y="949"/>
                <a:ext cx="23" cy="2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5" name="Oval 65"/>
              <p:cNvSpPr>
                <a:spLocks noChangeAspect="1" noChangeArrowheads="1"/>
              </p:cNvSpPr>
              <p:nvPr/>
            </p:nvSpPr>
            <p:spPr bwMode="auto">
              <a:xfrm>
                <a:off x="908" y="1184"/>
                <a:ext cx="23" cy="2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6" name="Oval 66"/>
              <p:cNvSpPr>
                <a:spLocks noChangeAspect="1" noChangeArrowheads="1"/>
              </p:cNvSpPr>
              <p:nvPr/>
            </p:nvSpPr>
            <p:spPr bwMode="auto">
              <a:xfrm>
                <a:off x="1042" y="1184"/>
                <a:ext cx="23" cy="2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7" name="Oval 68"/>
              <p:cNvSpPr>
                <a:spLocks noChangeAspect="1" noChangeArrowheads="1"/>
              </p:cNvSpPr>
              <p:nvPr/>
            </p:nvSpPr>
            <p:spPr bwMode="auto">
              <a:xfrm>
                <a:off x="768" y="1184"/>
                <a:ext cx="23" cy="2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</p:grpSp>
        <p:grpSp>
          <p:nvGrpSpPr>
            <p:cNvPr id="27" name="Group 319"/>
            <p:cNvGrpSpPr>
              <a:grpSpLocks/>
            </p:cNvGrpSpPr>
            <p:nvPr/>
          </p:nvGrpSpPr>
          <p:grpSpPr bwMode="auto">
            <a:xfrm>
              <a:off x="6434567" y="1800999"/>
              <a:ext cx="1737078" cy="2764813"/>
              <a:chOff x="420" y="738"/>
              <a:chExt cx="431" cy="686"/>
            </a:xfrm>
          </p:grpSpPr>
          <p:sp>
            <p:nvSpPr>
              <p:cNvPr id="28" name="Oval 53"/>
              <p:cNvSpPr>
                <a:spLocks noChangeAspect="1" noChangeArrowheads="1"/>
              </p:cNvSpPr>
              <p:nvPr/>
            </p:nvSpPr>
            <p:spPr bwMode="auto">
              <a:xfrm>
                <a:off x="560" y="967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29" name="Oval 54"/>
              <p:cNvSpPr>
                <a:spLocks noChangeAspect="1" noChangeArrowheads="1"/>
              </p:cNvSpPr>
              <p:nvPr/>
            </p:nvSpPr>
            <p:spPr bwMode="auto">
              <a:xfrm>
                <a:off x="694" y="967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30" name="Oval 55"/>
              <p:cNvSpPr>
                <a:spLocks noChangeAspect="1" noChangeArrowheads="1"/>
              </p:cNvSpPr>
              <p:nvPr/>
            </p:nvSpPr>
            <p:spPr bwMode="auto">
              <a:xfrm>
                <a:off x="829" y="967"/>
                <a:ext cx="22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31" name="Oval 56"/>
              <p:cNvSpPr>
                <a:spLocks noChangeAspect="1" noChangeArrowheads="1"/>
              </p:cNvSpPr>
              <p:nvPr/>
            </p:nvSpPr>
            <p:spPr bwMode="auto">
              <a:xfrm>
                <a:off x="420" y="967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32" name="Oval 57"/>
              <p:cNvSpPr>
                <a:spLocks noChangeAspect="1" noChangeArrowheads="1"/>
              </p:cNvSpPr>
              <p:nvPr/>
            </p:nvSpPr>
            <p:spPr bwMode="auto">
              <a:xfrm>
                <a:off x="560" y="738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33" name="Oval 58"/>
              <p:cNvSpPr>
                <a:spLocks noChangeAspect="1" noChangeArrowheads="1"/>
              </p:cNvSpPr>
              <p:nvPr/>
            </p:nvSpPr>
            <p:spPr bwMode="auto">
              <a:xfrm>
                <a:off x="694" y="738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34" name="Oval 59"/>
              <p:cNvSpPr>
                <a:spLocks noChangeAspect="1" noChangeArrowheads="1"/>
              </p:cNvSpPr>
              <p:nvPr/>
            </p:nvSpPr>
            <p:spPr bwMode="auto">
              <a:xfrm>
                <a:off x="829" y="738"/>
                <a:ext cx="22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35" name="Oval 60"/>
              <p:cNvSpPr>
                <a:spLocks noChangeAspect="1" noChangeArrowheads="1"/>
              </p:cNvSpPr>
              <p:nvPr/>
            </p:nvSpPr>
            <p:spPr bwMode="auto">
              <a:xfrm>
                <a:off x="420" y="738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36" name="Oval 61"/>
              <p:cNvSpPr>
                <a:spLocks noChangeAspect="1" noChangeArrowheads="1"/>
              </p:cNvSpPr>
              <p:nvPr/>
            </p:nvSpPr>
            <p:spPr bwMode="auto">
              <a:xfrm>
                <a:off x="560" y="140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37" name="Oval 62"/>
              <p:cNvSpPr>
                <a:spLocks noChangeAspect="1" noChangeArrowheads="1"/>
              </p:cNvSpPr>
              <p:nvPr/>
            </p:nvSpPr>
            <p:spPr bwMode="auto">
              <a:xfrm>
                <a:off x="694" y="140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38" name="Oval 63"/>
              <p:cNvSpPr>
                <a:spLocks noChangeAspect="1" noChangeArrowheads="1"/>
              </p:cNvSpPr>
              <p:nvPr/>
            </p:nvSpPr>
            <p:spPr bwMode="auto">
              <a:xfrm>
                <a:off x="829" y="1401"/>
                <a:ext cx="22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39" name="Oval 64"/>
              <p:cNvSpPr>
                <a:spLocks noChangeAspect="1" noChangeArrowheads="1"/>
              </p:cNvSpPr>
              <p:nvPr/>
            </p:nvSpPr>
            <p:spPr bwMode="auto">
              <a:xfrm>
                <a:off x="420" y="140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0" name="Oval 65"/>
              <p:cNvSpPr>
                <a:spLocks noChangeAspect="1" noChangeArrowheads="1"/>
              </p:cNvSpPr>
              <p:nvPr/>
            </p:nvSpPr>
            <p:spPr bwMode="auto">
              <a:xfrm>
                <a:off x="560" y="1202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1" name="Oval 66"/>
              <p:cNvSpPr>
                <a:spLocks noChangeAspect="1" noChangeArrowheads="1"/>
              </p:cNvSpPr>
              <p:nvPr/>
            </p:nvSpPr>
            <p:spPr bwMode="auto">
              <a:xfrm>
                <a:off x="694" y="1202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2" name="Oval 67"/>
              <p:cNvSpPr>
                <a:spLocks noChangeAspect="1" noChangeArrowheads="1"/>
              </p:cNvSpPr>
              <p:nvPr/>
            </p:nvSpPr>
            <p:spPr bwMode="auto">
              <a:xfrm>
                <a:off x="829" y="1202"/>
                <a:ext cx="22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3" name="Oval 68"/>
              <p:cNvSpPr>
                <a:spLocks noChangeAspect="1" noChangeArrowheads="1"/>
              </p:cNvSpPr>
              <p:nvPr/>
            </p:nvSpPr>
            <p:spPr bwMode="auto">
              <a:xfrm>
                <a:off x="420" y="1202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3 – Research 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229600" cy="4525963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Can we can create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addressable</a:t>
            </a:r>
          </a:p>
          <a:p>
            <a:r>
              <a:rPr lang="en-US" dirty="0" smtClean="0"/>
              <a:t>locations using a coordinate </a:t>
            </a:r>
          </a:p>
          <a:p>
            <a:r>
              <a:rPr lang="en-US" dirty="0" smtClean="0"/>
              <a:t>system of fingers and thumbs?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task and conditions</a:t>
            </a:r>
          </a:p>
        </p:txBody>
      </p:sp>
      <p:grpSp>
        <p:nvGrpSpPr>
          <p:cNvPr id="255" name="Group 254"/>
          <p:cNvGrpSpPr/>
          <p:nvPr/>
        </p:nvGrpSpPr>
        <p:grpSpPr>
          <a:xfrm>
            <a:off x="6096000" y="1752600"/>
            <a:ext cx="2103813" cy="3067050"/>
            <a:chOff x="6877050" y="1581150"/>
            <a:chExt cx="828676" cy="1208088"/>
          </a:xfrm>
        </p:grpSpPr>
        <p:grpSp>
          <p:nvGrpSpPr>
            <p:cNvPr id="49231" name="Group 210"/>
            <p:cNvGrpSpPr>
              <a:grpSpLocks/>
            </p:cNvGrpSpPr>
            <p:nvPr/>
          </p:nvGrpSpPr>
          <p:grpSpPr bwMode="auto">
            <a:xfrm>
              <a:off x="7016750" y="1614488"/>
              <a:ext cx="642938" cy="1058863"/>
              <a:chOff x="427" y="496"/>
              <a:chExt cx="405" cy="913"/>
            </a:xfrm>
          </p:grpSpPr>
          <p:cxnSp>
            <p:nvCxnSpPr>
              <p:cNvPr id="49291" name="Straight Arrow Connector 12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09" y="952"/>
                <a:ext cx="912" cy="0"/>
              </a:xfrm>
              <a:prstGeom prst="straightConnector1">
                <a:avLst/>
              </a:prstGeom>
              <a:noFill/>
              <a:ln w="6350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</p:cxnSp>
          <p:cxnSp>
            <p:nvCxnSpPr>
              <p:cNvPr id="49292" name="Straight Arrow Connector 1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45" y="952"/>
                <a:ext cx="912" cy="0"/>
              </a:xfrm>
              <a:prstGeom prst="straightConnector1">
                <a:avLst/>
              </a:prstGeom>
              <a:noFill/>
              <a:ln w="6350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</p:cxnSp>
          <p:cxnSp>
            <p:nvCxnSpPr>
              <p:cNvPr id="49293" name="Straight Arrow Connector 1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75" y="953"/>
                <a:ext cx="913" cy="0"/>
              </a:xfrm>
              <a:prstGeom prst="straightConnector1">
                <a:avLst/>
              </a:prstGeom>
              <a:noFill/>
              <a:ln w="6350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</p:cxnSp>
          <p:cxnSp>
            <p:nvCxnSpPr>
              <p:cNvPr id="49294" name="Straight Arrow Connector 16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-28" y="951"/>
                <a:ext cx="912" cy="1"/>
              </a:xfrm>
              <a:prstGeom prst="straightConnector1">
                <a:avLst/>
              </a:prstGeom>
              <a:noFill/>
              <a:ln w="6350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</p:cxnSp>
        </p:grpSp>
        <p:sp>
          <p:nvSpPr>
            <p:cNvPr id="49232" name="Oval 53"/>
            <p:cNvSpPr>
              <a:spLocks noChangeArrowheads="1"/>
            </p:cNvSpPr>
            <p:nvPr/>
          </p:nvSpPr>
          <p:spPr bwMode="auto">
            <a:xfrm>
              <a:off x="7223125" y="1944688"/>
              <a:ext cx="55563" cy="635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49233" name="Oval 54"/>
            <p:cNvSpPr>
              <a:spLocks noChangeArrowheads="1"/>
            </p:cNvSpPr>
            <p:nvPr/>
          </p:nvSpPr>
          <p:spPr bwMode="auto">
            <a:xfrm>
              <a:off x="7435850" y="1944688"/>
              <a:ext cx="55563" cy="635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49234" name="Oval 55"/>
            <p:cNvSpPr>
              <a:spLocks noChangeArrowheads="1"/>
            </p:cNvSpPr>
            <p:nvPr/>
          </p:nvSpPr>
          <p:spPr bwMode="auto">
            <a:xfrm>
              <a:off x="7650163" y="1944688"/>
              <a:ext cx="55563" cy="635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49235" name="Oval 56"/>
            <p:cNvSpPr>
              <a:spLocks noChangeArrowheads="1"/>
            </p:cNvSpPr>
            <p:nvPr/>
          </p:nvSpPr>
          <p:spPr bwMode="auto">
            <a:xfrm>
              <a:off x="7000875" y="1944688"/>
              <a:ext cx="55563" cy="635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49236" name="Oval 57"/>
            <p:cNvSpPr>
              <a:spLocks noChangeArrowheads="1"/>
            </p:cNvSpPr>
            <p:nvPr/>
          </p:nvSpPr>
          <p:spPr bwMode="auto">
            <a:xfrm>
              <a:off x="7223125" y="1581150"/>
              <a:ext cx="55563" cy="635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49237" name="Oval 58"/>
            <p:cNvSpPr>
              <a:spLocks noChangeArrowheads="1"/>
            </p:cNvSpPr>
            <p:nvPr/>
          </p:nvSpPr>
          <p:spPr bwMode="auto">
            <a:xfrm>
              <a:off x="7435850" y="1581150"/>
              <a:ext cx="55563" cy="635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49238" name="Oval 59"/>
            <p:cNvSpPr>
              <a:spLocks noChangeArrowheads="1"/>
            </p:cNvSpPr>
            <p:nvPr/>
          </p:nvSpPr>
          <p:spPr bwMode="auto">
            <a:xfrm>
              <a:off x="7650163" y="1581150"/>
              <a:ext cx="55563" cy="635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49239" name="Oval 60"/>
            <p:cNvSpPr>
              <a:spLocks noChangeArrowheads="1"/>
            </p:cNvSpPr>
            <p:nvPr/>
          </p:nvSpPr>
          <p:spPr bwMode="auto">
            <a:xfrm>
              <a:off x="7000875" y="1581150"/>
              <a:ext cx="55563" cy="635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49240" name="Oval 61"/>
            <p:cNvSpPr>
              <a:spLocks noChangeArrowheads="1"/>
            </p:cNvSpPr>
            <p:nvPr/>
          </p:nvSpPr>
          <p:spPr bwMode="auto">
            <a:xfrm>
              <a:off x="7223125" y="2638425"/>
              <a:ext cx="55563" cy="635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49241" name="Oval 62"/>
            <p:cNvSpPr>
              <a:spLocks noChangeArrowheads="1"/>
            </p:cNvSpPr>
            <p:nvPr/>
          </p:nvSpPr>
          <p:spPr bwMode="auto">
            <a:xfrm>
              <a:off x="7435850" y="2638425"/>
              <a:ext cx="55563" cy="635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49242" name="Oval 63"/>
            <p:cNvSpPr>
              <a:spLocks noChangeArrowheads="1"/>
            </p:cNvSpPr>
            <p:nvPr/>
          </p:nvSpPr>
          <p:spPr bwMode="auto">
            <a:xfrm>
              <a:off x="7650163" y="2638425"/>
              <a:ext cx="55563" cy="635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49243" name="Oval 64"/>
            <p:cNvSpPr>
              <a:spLocks noChangeArrowheads="1"/>
            </p:cNvSpPr>
            <p:nvPr/>
          </p:nvSpPr>
          <p:spPr bwMode="auto">
            <a:xfrm>
              <a:off x="7000875" y="2638425"/>
              <a:ext cx="55563" cy="635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49244" name="Oval 65"/>
            <p:cNvSpPr>
              <a:spLocks noChangeArrowheads="1"/>
            </p:cNvSpPr>
            <p:nvPr/>
          </p:nvSpPr>
          <p:spPr bwMode="auto">
            <a:xfrm>
              <a:off x="7223125" y="2320925"/>
              <a:ext cx="55563" cy="635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49245" name="Oval 66"/>
            <p:cNvSpPr>
              <a:spLocks noChangeArrowheads="1"/>
            </p:cNvSpPr>
            <p:nvPr/>
          </p:nvSpPr>
          <p:spPr bwMode="auto">
            <a:xfrm>
              <a:off x="7435850" y="2320925"/>
              <a:ext cx="55563" cy="635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49246" name="Oval 67"/>
            <p:cNvSpPr>
              <a:spLocks noChangeArrowheads="1"/>
            </p:cNvSpPr>
            <p:nvPr/>
          </p:nvSpPr>
          <p:spPr bwMode="auto">
            <a:xfrm>
              <a:off x="7650163" y="2320925"/>
              <a:ext cx="55563" cy="635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49247" name="Oval 68"/>
            <p:cNvSpPr>
              <a:spLocks noChangeArrowheads="1"/>
            </p:cNvSpPr>
            <p:nvPr/>
          </p:nvSpPr>
          <p:spPr bwMode="auto">
            <a:xfrm>
              <a:off x="7000875" y="2320925"/>
              <a:ext cx="55563" cy="635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grpSp>
          <p:nvGrpSpPr>
            <p:cNvPr id="49248" name="Group 211"/>
            <p:cNvGrpSpPr>
              <a:grpSpLocks/>
            </p:cNvGrpSpPr>
            <p:nvPr/>
          </p:nvGrpSpPr>
          <p:grpSpPr bwMode="auto">
            <a:xfrm>
              <a:off x="7021513" y="1614488"/>
              <a:ext cx="638175" cy="1054100"/>
              <a:chOff x="427" y="744"/>
              <a:chExt cx="542" cy="664"/>
            </a:xfrm>
          </p:grpSpPr>
          <p:sp>
            <p:nvSpPr>
              <p:cNvPr id="49287" name="Line 43"/>
              <p:cNvSpPr>
                <a:spLocks noChangeShapeType="1"/>
              </p:cNvSpPr>
              <p:nvPr/>
            </p:nvSpPr>
            <p:spPr bwMode="auto">
              <a:xfrm>
                <a:off x="427" y="1212"/>
                <a:ext cx="541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288" name="Line 44"/>
              <p:cNvSpPr>
                <a:spLocks noChangeShapeType="1"/>
              </p:cNvSpPr>
              <p:nvPr/>
            </p:nvSpPr>
            <p:spPr bwMode="auto">
              <a:xfrm>
                <a:off x="431" y="973"/>
                <a:ext cx="53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289" name="Line 44"/>
              <p:cNvSpPr>
                <a:spLocks noChangeShapeType="1"/>
              </p:cNvSpPr>
              <p:nvPr/>
            </p:nvSpPr>
            <p:spPr bwMode="auto">
              <a:xfrm>
                <a:off x="427" y="744"/>
                <a:ext cx="54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290" name="Line 43"/>
              <p:cNvSpPr>
                <a:spLocks noChangeShapeType="1"/>
              </p:cNvSpPr>
              <p:nvPr/>
            </p:nvSpPr>
            <p:spPr bwMode="auto">
              <a:xfrm>
                <a:off x="428" y="1408"/>
                <a:ext cx="541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9249" name="Freeform 300"/>
            <p:cNvSpPr>
              <a:spLocks/>
            </p:cNvSpPr>
            <p:nvPr/>
          </p:nvSpPr>
          <p:spPr bwMode="auto">
            <a:xfrm>
              <a:off x="6877050" y="1957388"/>
              <a:ext cx="604838" cy="831850"/>
            </a:xfrm>
            <a:custGeom>
              <a:avLst/>
              <a:gdLst>
                <a:gd name="T0" fmla="*/ 0 w 437"/>
                <a:gd name="T1" fmla="*/ 457369 h 601"/>
                <a:gd name="T2" fmla="*/ 96537 w 437"/>
                <a:gd name="T3" fmla="*/ 360827 h 601"/>
                <a:gd name="T4" fmla="*/ 144804 w 437"/>
                <a:gd name="T5" fmla="*/ 246182 h 601"/>
                <a:gd name="T6" fmla="*/ 176179 w 437"/>
                <a:gd name="T7" fmla="*/ 187051 h 601"/>
                <a:gd name="T8" fmla="*/ 207553 w 437"/>
                <a:gd name="T9" fmla="*/ 161708 h 601"/>
                <a:gd name="T10" fmla="*/ 234101 w 437"/>
                <a:gd name="T11" fmla="*/ 165329 h 601"/>
                <a:gd name="T12" fmla="*/ 258235 w 437"/>
                <a:gd name="T13" fmla="*/ 138780 h 601"/>
                <a:gd name="T14" fmla="*/ 281162 w 437"/>
                <a:gd name="T15" fmla="*/ 84475 h 601"/>
                <a:gd name="T16" fmla="*/ 296850 w 437"/>
                <a:gd name="T17" fmla="*/ 62753 h 601"/>
                <a:gd name="T18" fmla="*/ 306503 w 437"/>
                <a:gd name="T19" fmla="*/ 28963 h 601"/>
                <a:gd name="T20" fmla="*/ 311330 w 437"/>
                <a:gd name="T21" fmla="*/ 20515 h 601"/>
                <a:gd name="T22" fmla="*/ 313743 w 437"/>
                <a:gd name="T23" fmla="*/ 6034 h 601"/>
                <a:gd name="T24" fmla="*/ 335464 w 437"/>
                <a:gd name="T25" fmla="*/ 3620 h 601"/>
                <a:gd name="T26" fmla="*/ 345118 w 437"/>
                <a:gd name="T27" fmla="*/ 30170 h 601"/>
                <a:gd name="T28" fmla="*/ 341497 w 437"/>
                <a:gd name="T29" fmla="*/ 62753 h 601"/>
                <a:gd name="T30" fmla="*/ 336671 w 437"/>
                <a:gd name="T31" fmla="*/ 84475 h 601"/>
                <a:gd name="T32" fmla="*/ 328224 w 437"/>
                <a:gd name="T33" fmla="*/ 101369 h 601"/>
                <a:gd name="T34" fmla="*/ 322190 w 437"/>
                <a:gd name="T35" fmla="*/ 137572 h 601"/>
                <a:gd name="T36" fmla="*/ 313743 w 437"/>
                <a:gd name="T37" fmla="*/ 164122 h 601"/>
                <a:gd name="T38" fmla="*/ 317363 w 437"/>
                <a:gd name="T39" fmla="*/ 172569 h 601"/>
                <a:gd name="T40" fmla="*/ 314950 w 437"/>
                <a:gd name="T41" fmla="*/ 207566 h 601"/>
                <a:gd name="T42" fmla="*/ 336671 w 437"/>
                <a:gd name="T43" fmla="*/ 229288 h 601"/>
                <a:gd name="T44" fmla="*/ 330637 w 437"/>
                <a:gd name="T45" fmla="*/ 270319 h 601"/>
                <a:gd name="T46" fmla="*/ 377699 w 437"/>
                <a:gd name="T47" fmla="*/ 304108 h 601"/>
                <a:gd name="T48" fmla="*/ 428380 w 437"/>
                <a:gd name="T49" fmla="*/ 296867 h 601"/>
                <a:gd name="T50" fmla="*/ 485096 w 437"/>
                <a:gd name="T51" fmla="*/ 304108 h 601"/>
                <a:gd name="T52" fmla="*/ 522504 w 437"/>
                <a:gd name="T53" fmla="*/ 339105 h 601"/>
                <a:gd name="T54" fmla="*/ 515263 w 437"/>
                <a:gd name="T55" fmla="*/ 376514 h 601"/>
                <a:gd name="T56" fmla="*/ 470615 w 437"/>
                <a:gd name="T57" fmla="*/ 366860 h 601"/>
                <a:gd name="T58" fmla="*/ 452515 w 437"/>
                <a:gd name="T59" fmla="*/ 359620 h 601"/>
                <a:gd name="T60" fmla="*/ 427173 w 437"/>
                <a:gd name="T61" fmla="*/ 357207 h 601"/>
                <a:gd name="T62" fmla="*/ 377699 w 437"/>
                <a:gd name="T63" fmla="*/ 371688 h 601"/>
                <a:gd name="T64" fmla="*/ 359599 w 437"/>
                <a:gd name="T65" fmla="*/ 383755 h 601"/>
                <a:gd name="T66" fmla="*/ 336671 w 437"/>
                <a:gd name="T67" fmla="*/ 393410 h 601"/>
                <a:gd name="T68" fmla="*/ 269095 w 437"/>
                <a:gd name="T69" fmla="*/ 435647 h 601"/>
                <a:gd name="T70" fmla="*/ 223241 w 437"/>
                <a:gd name="T71" fmla="*/ 459783 h 601"/>
                <a:gd name="T72" fmla="*/ 143598 w 437"/>
                <a:gd name="T73" fmla="*/ 574426 h 601"/>
                <a:gd name="T74" fmla="*/ 47062 w 437"/>
                <a:gd name="T75" fmla="*/ 725273 h 6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37"/>
                <a:gd name="T115" fmla="*/ 0 h 601"/>
                <a:gd name="T116" fmla="*/ 437 w 437"/>
                <a:gd name="T117" fmla="*/ 601 h 6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37" h="601">
                  <a:moveTo>
                    <a:pt x="0" y="379"/>
                  </a:moveTo>
                  <a:cubicBezTo>
                    <a:pt x="13" y="366"/>
                    <a:pt x="60" y="328"/>
                    <a:pt x="80" y="299"/>
                  </a:cubicBezTo>
                  <a:cubicBezTo>
                    <a:pt x="100" y="270"/>
                    <a:pt x="109" y="228"/>
                    <a:pt x="120" y="204"/>
                  </a:cubicBezTo>
                  <a:cubicBezTo>
                    <a:pt x="131" y="180"/>
                    <a:pt x="138" y="167"/>
                    <a:pt x="146" y="155"/>
                  </a:cubicBezTo>
                  <a:cubicBezTo>
                    <a:pt x="155" y="144"/>
                    <a:pt x="164" y="137"/>
                    <a:pt x="172" y="134"/>
                  </a:cubicBezTo>
                  <a:cubicBezTo>
                    <a:pt x="180" y="131"/>
                    <a:pt x="187" y="141"/>
                    <a:pt x="194" y="137"/>
                  </a:cubicBezTo>
                  <a:cubicBezTo>
                    <a:pt x="200" y="134"/>
                    <a:pt x="207" y="126"/>
                    <a:pt x="214" y="115"/>
                  </a:cubicBezTo>
                  <a:cubicBezTo>
                    <a:pt x="221" y="103"/>
                    <a:pt x="228" y="80"/>
                    <a:pt x="233" y="70"/>
                  </a:cubicBezTo>
                  <a:cubicBezTo>
                    <a:pt x="238" y="59"/>
                    <a:pt x="243" y="59"/>
                    <a:pt x="246" y="52"/>
                  </a:cubicBezTo>
                  <a:cubicBezTo>
                    <a:pt x="250" y="44"/>
                    <a:pt x="252" y="30"/>
                    <a:pt x="254" y="24"/>
                  </a:cubicBezTo>
                  <a:cubicBezTo>
                    <a:pt x="256" y="18"/>
                    <a:pt x="257" y="20"/>
                    <a:pt x="258" y="17"/>
                  </a:cubicBezTo>
                  <a:cubicBezTo>
                    <a:pt x="259" y="14"/>
                    <a:pt x="257" y="7"/>
                    <a:pt x="260" y="5"/>
                  </a:cubicBezTo>
                  <a:cubicBezTo>
                    <a:pt x="264" y="2"/>
                    <a:pt x="273" y="0"/>
                    <a:pt x="278" y="3"/>
                  </a:cubicBezTo>
                  <a:cubicBezTo>
                    <a:pt x="282" y="7"/>
                    <a:pt x="285" y="17"/>
                    <a:pt x="286" y="25"/>
                  </a:cubicBezTo>
                  <a:cubicBezTo>
                    <a:pt x="287" y="33"/>
                    <a:pt x="284" y="45"/>
                    <a:pt x="283" y="52"/>
                  </a:cubicBezTo>
                  <a:cubicBezTo>
                    <a:pt x="281" y="60"/>
                    <a:pt x="281" y="64"/>
                    <a:pt x="279" y="70"/>
                  </a:cubicBezTo>
                  <a:cubicBezTo>
                    <a:pt x="277" y="75"/>
                    <a:pt x="274" y="77"/>
                    <a:pt x="272" y="84"/>
                  </a:cubicBezTo>
                  <a:cubicBezTo>
                    <a:pt x="270" y="91"/>
                    <a:pt x="269" y="105"/>
                    <a:pt x="267" y="114"/>
                  </a:cubicBezTo>
                  <a:cubicBezTo>
                    <a:pt x="265" y="123"/>
                    <a:pt x="261" y="131"/>
                    <a:pt x="260" y="136"/>
                  </a:cubicBezTo>
                  <a:cubicBezTo>
                    <a:pt x="260" y="141"/>
                    <a:pt x="262" y="137"/>
                    <a:pt x="263" y="143"/>
                  </a:cubicBezTo>
                  <a:cubicBezTo>
                    <a:pt x="263" y="149"/>
                    <a:pt x="259" y="164"/>
                    <a:pt x="261" y="172"/>
                  </a:cubicBezTo>
                  <a:cubicBezTo>
                    <a:pt x="264" y="180"/>
                    <a:pt x="277" y="182"/>
                    <a:pt x="279" y="190"/>
                  </a:cubicBezTo>
                  <a:cubicBezTo>
                    <a:pt x="281" y="199"/>
                    <a:pt x="268" y="214"/>
                    <a:pt x="274" y="224"/>
                  </a:cubicBezTo>
                  <a:cubicBezTo>
                    <a:pt x="278" y="234"/>
                    <a:pt x="299" y="248"/>
                    <a:pt x="313" y="252"/>
                  </a:cubicBezTo>
                  <a:cubicBezTo>
                    <a:pt x="327" y="255"/>
                    <a:pt x="341" y="246"/>
                    <a:pt x="355" y="246"/>
                  </a:cubicBezTo>
                  <a:cubicBezTo>
                    <a:pt x="370" y="246"/>
                    <a:pt x="389" y="246"/>
                    <a:pt x="402" y="252"/>
                  </a:cubicBezTo>
                  <a:cubicBezTo>
                    <a:pt x="415" y="257"/>
                    <a:pt x="429" y="271"/>
                    <a:pt x="433" y="281"/>
                  </a:cubicBezTo>
                  <a:cubicBezTo>
                    <a:pt x="437" y="291"/>
                    <a:pt x="434" y="308"/>
                    <a:pt x="427" y="312"/>
                  </a:cubicBezTo>
                  <a:cubicBezTo>
                    <a:pt x="420" y="316"/>
                    <a:pt x="399" y="307"/>
                    <a:pt x="390" y="304"/>
                  </a:cubicBezTo>
                  <a:cubicBezTo>
                    <a:pt x="382" y="302"/>
                    <a:pt x="381" y="299"/>
                    <a:pt x="375" y="298"/>
                  </a:cubicBezTo>
                  <a:cubicBezTo>
                    <a:pt x="369" y="296"/>
                    <a:pt x="365" y="295"/>
                    <a:pt x="354" y="296"/>
                  </a:cubicBezTo>
                  <a:cubicBezTo>
                    <a:pt x="344" y="298"/>
                    <a:pt x="322" y="304"/>
                    <a:pt x="313" y="308"/>
                  </a:cubicBezTo>
                  <a:cubicBezTo>
                    <a:pt x="303" y="311"/>
                    <a:pt x="303" y="315"/>
                    <a:pt x="298" y="318"/>
                  </a:cubicBezTo>
                  <a:cubicBezTo>
                    <a:pt x="292" y="321"/>
                    <a:pt x="291" y="319"/>
                    <a:pt x="279" y="326"/>
                  </a:cubicBezTo>
                  <a:cubicBezTo>
                    <a:pt x="266" y="333"/>
                    <a:pt x="238" y="352"/>
                    <a:pt x="223" y="361"/>
                  </a:cubicBezTo>
                  <a:cubicBezTo>
                    <a:pt x="207" y="371"/>
                    <a:pt x="202" y="362"/>
                    <a:pt x="185" y="381"/>
                  </a:cubicBezTo>
                  <a:cubicBezTo>
                    <a:pt x="168" y="400"/>
                    <a:pt x="143" y="439"/>
                    <a:pt x="119" y="476"/>
                  </a:cubicBezTo>
                  <a:cubicBezTo>
                    <a:pt x="94" y="512"/>
                    <a:pt x="66" y="557"/>
                    <a:pt x="39" y="601"/>
                  </a:cubicBezTo>
                </a:path>
              </a:pathLst>
            </a:custGeom>
            <a:noFill/>
            <a:ln w="571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49250" name="Group 169"/>
            <p:cNvGrpSpPr>
              <a:grpSpLocks/>
            </p:cNvGrpSpPr>
            <p:nvPr/>
          </p:nvGrpSpPr>
          <p:grpSpPr bwMode="auto">
            <a:xfrm>
              <a:off x="6886575" y="1960563"/>
              <a:ext cx="592138" cy="814388"/>
              <a:chOff x="1256" y="1157"/>
              <a:chExt cx="437" cy="601"/>
            </a:xfrm>
          </p:grpSpPr>
          <p:sp>
            <p:nvSpPr>
              <p:cNvPr id="49275" name="Freeform 170"/>
              <p:cNvSpPr>
                <a:spLocks/>
              </p:cNvSpPr>
              <p:nvPr/>
            </p:nvSpPr>
            <p:spPr bwMode="auto">
              <a:xfrm>
                <a:off x="1256" y="1157"/>
                <a:ext cx="437" cy="600"/>
              </a:xfrm>
              <a:custGeom>
                <a:avLst/>
                <a:gdLst>
                  <a:gd name="T0" fmla="*/ 0 w 437"/>
                  <a:gd name="T1" fmla="*/ 391 h 600"/>
                  <a:gd name="T2" fmla="*/ 84 w 437"/>
                  <a:gd name="T3" fmla="*/ 303 h 600"/>
                  <a:gd name="T4" fmla="*/ 120 w 437"/>
                  <a:gd name="T5" fmla="*/ 203 h 600"/>
                  <a:gd name="T6" fmla="*/ 146 w 437"/>
                  <a:gd name="T7" fmla="*/ 155 h 600"/>
                  <a:gd name="T8" fmla="*/ 172 w 437"/>
                  <a:gd name="T9" fmla="*/ 133 h 600"/>
                  <a:gd name="T10" fmla="*/ 193 w 437"/>
                  <a:gd name="T11" fmla="*/ 136 h 600"/>
                  <a:gd name="T12" fmla="*/ 214 w 437"/>
                  <a:gd name="T13" fmla="*/ 114 h 600"/>
                  <a:gd name="T14" fmla="*/ 233 w 437"/>
                  <a:gd name="T15" fmla="*/ 69 h 600"/>
                  <a:gd name="T16" fmla="*/ 246 w 437"/>
                  <a:gd name="T17" fmla="*/ 50 h 600"/>
                  <a:gd name="T18" fmla="*/ 254 w 437"/>
                  <a:gd name="T19" fmla="*/ 23 h 600"/>
                  <a:gd name="T20" fmla="*/ 256 w 437"/>
                  <a:gd name="T21" fmla="*/ 18 h 600"/>
                  <a:gd name="T22" fmla="*/ 260 w 437"/>
                  <a:gd name="T23" fmla="*/ 4 h 600"/>
                  <a:gd name="T24" fmla="*/ 277 w 437"/>
                  <a:gd name="T25" fmla="*/ 3 h 600"/>
                  <a:gd name="T26" fmla="*/ 286 w 437"/>
                  <a:gd name="T27" fmla="*/ 24 h 600"/>
                  <a:gd name="T28" fmla="*/ 282 w 437"/>
                  <a:gd name="T29" fmla="*/ 51 h 600"/>
                  <a:gd name="T30" fmla="*/ 279 w 437"/>
                  <a:gd name="T31" fmla="*/ 69 h 600"/>
                  <a:gd name="T32" fmla="*/ 272 w 437"/>
                  <a:gd name="T33" fmla="*/ 83 h 600"/>
                  <a:gd name="T34" fmla="*/ 267 w 437"/>
                  <a:gd name="T35" fmla="*/ 113 h 600"/>
                  <a:gd name="T36" fmla="*/ 260 w 437"/>
                  <a:gd name="T37" fmla="*/ 135 h 600"/>
                  <a:gd name="T38" fmla="*/ 262 w 437"/>
                  <a:gd name="T39" fmla="*/ 142 h 600"/>
                  <a:gd name="T40" fmla="*/ 261 w 437"/>
                  <a:gd name="T41" fmla="*/ 171 h 600"/>
                  <a:gd name="T42" fmla="*/ 279 w 437"/>
                  <a:gd name="T43" fmla="*/ 190 h 600"/>
                  <a:gd name="T44" fmla="*/ 273 w 437"/>
                  <a:gd name="T45" fmla="*/ 223 h 600"/>
                  <a:gd name="T46" fmla="*/ 313 w 437"/>
                  <a:gd name="T47" fmla="*/ 251 h 600"/>
                  <a:gd name="T48" fmla="*/ 355 w 437"/>
                  <a:gd name="T49" fmla="*/ 246 h 600"/>
                  <a:gd name="T50" fmla="*/ 401 w 437"/>
                  <a:gd name="T51" fmla="*/ 251 h 600"/>
                  <a:gd name="T52" fmla="*/ 433 w 437"/>
                  <a:gd name="T53" fmla="*/ 281 h 600"/>
                  <a:gd name="T54" fmla="*/ 427 w 437"/>
                  <a:gd name="T55" fmla="*/ 304 h 600"/>
                  <a:gd name="T56" fmla="*/ 390 w 437"/>
                  <a:gd name="T57" fmla="*/ 299 h 600"/>
                  <a:gd name="T58" fmla="*/ 375 w 437"/>
                  <a:gd name="T59" fmla="*/ 297 h 600"/>
                  <a:gd name="T60" fmla="*/ 354 w 437"/>
                  <a:gd name="T61" fmla="*/ 295 h 600"/>
                  <a:gd name="T62" fmla="*/ 312 w 437"/>
                  <a:gd name="T63" fmla="*/ 307 h 600"/>
                  <a:gd name="T64" fmla="*/ 297 w 437"/>
                  <a:gd name="T65" fmla="*/ 317 h 600"/>
                  <a:gd name="T66" fmla="*/ 279 w 437"/>
                  <a:gd name="T67" fmla="*/ 325 h 600"/>
                  <a:gd name="T68" fmla="*/ 222 w 437"/>
                  <a:gd name="T69" fmla="*/ 361 h 600"/>
                  <a:gd name="T70" fmla="*/ 185 w 437"/>
                  <a:gd name="T71" fmla="*/ 380 h 600"/>
                  <a:gd name="T72" fmla="*/ 119 w 437"/>
                  <a:gd name="T73" fmla="*/ 475 h 600"/>
                  <a:gd name="T74" fmla="*/ 39 w 437"/>
                  <a:gd name="T75" fmla="*/ 600 h 60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37"/>
                  <a:gd name="T115" fmla="*/ 0 h 600"/>
                  <a:gd name="T116" fmla="*/ 437 w 437"/>
                  <a:gd name="T117" fmla="*/ 600 h 60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37" h="600">
                    <a:moveTo>
                      <a:pt x="0" y="391"/>
                    </a:moveTo>
                    <a:cubicBezTo>
                      <a:pt x="14" y="376"/>
                      <a:pt x="64" y="334"/>
                      <a:pt x="84" y="303"/>
                    </a:cubicBezTo>
                    <a:cubicBezTo>
                      <a:pt x="104" y="272"/>
                      <a:pt x="110" y="228"/>
                      <a:pt x="120" y="203"/>
                    </a:cubicBezTo>
                    <a:cubicBezTo>
                      <a:pt x="130" y="178"/>
                      <a:pt x="137" y="166"/>
                      <a:pt x="146" y="155"/>
                    </a:cubicBezTo>
                    <a:cubicBezTo>
                      <a:pt x="155" y="143"/>
                      <a:pt x="164" y="136"/>
                      <a:pt x="172" y="133"/>
                    </a:cubicBezTo>
                    <a:cubicBezTo>
                      <a:pt x="179" y="130"/>
                      <a:pt x="186" y="140"/>
                      <a:pt x="193" y="136"/>
                    </a:cubicBezTo>
                    <a:cubicBezTo>
                      <a:pt x="200" y="133"/>
                      <a:pt x="207" y="125"/>
                      <a:pt x="214" y="114"/>
                    </a:cubicBezTo>
                    <a:cubicBezTo>
                      <a:pt x="220" y="103"/>
                      <a:pt x="227" y="79"/>
                      <a:pt x="233" y="69"/>
                    </a:cubicBezTo>
                    <a:cubicBezTo>
                      <a:pt x="238" y="58"/>
                      <a:pt x="242" y="58"/>
                      <a:pt x="246" y="50"/>
                    </a:cubicBezTo>
                    <a:cubicBezTo>
                      <a:pt x="249" y="43"/>
                      <a:pt x="252" y="28"/>
                      <a:pt x="254" y="23"/>
                    </a:cubicBezTo>
                    <a:cubicBezTo>
                      <a:pt x="255" y="18"/>
                      <a:pt x="255" y="22"/>
                      <a:pt x="256" y="18"/>
                    </a:cubicBezTo>
                    <a:cubicBezTo>
                      <a:pt x="257" y="15"/>
                      <a:pt x="257" y="7"/>
                      <a:pt x="260" y="4"/>
                    </a:cubicBezTo>
                    <a:cubicBezTo>
                      <a:pt x="264" y="1"/>
                      <a:pt x="273" y="0"/>
                      <a:pt x="277" y="3"/>
                    </a:cubicBezTo>
                    <a:cubicBezTo>
                      <a:pt x="282" y="7"/>
                      <a:pt x="285" y="16"/>
                      <a:pt x="286" y="24"/>
                    </a:cubicBezTo>
                    <a:cubicBezTo>
                      <a:pt x="287" y="32"/>
                      <a:pt x="283" y="44"/>
                      <a:pt x="282" y="51"/>
                    </a:cubicBezTo>
                    <a:cubicBezTo>
                      <a:pt x="281" y="59"/>
                      <a:pt x="280" y="63"/>
                      <a:pt x="279" y="69"/>
                    </a:cubicBezTo>
                    <a:cubicBezTo>
                      <a:pt x="277" y="74"/>
                      <a:pt x="274" y="76"/>
                      <a:pt x="272" y="83"/>
                    </a:cubicBezTo>
                    <a:cubicBezTo>
                      <a:pt x="270" y="91"/>
                      <a:pt x="269" y="104"/>
                      <a:pt x="267" y="113"/>
                    </a:cubicBezTo>
                    <a:cubicBezTo>
                      <a:pt x="265" y="122"/>
                      <a:pt x="261" y="130"/>
                      <a:pt x="260" y="135"/>
                    </a:cubicBezTo>
                    <a:cubicBezTo>
                      <a:pt x="260" y="140"/>
                      <a:pt x="262" y="136"/>
                      <a:pt x="262" y="142"/>
                    </a:cubicBezTo>
                    <a:cubicBezTo>
                      <a:pt x="263" y="148"/>
                      <a:pt x="258" y="163"/>
                      <a:pt x="261" y="171"/>
                    </a:cubicBezTo>
                    <a:cubicBezTo>
                      <a:pt x="264" y="178"/>
                      <a:pt x="277" y="181"/>
                      <a:pt x="279" y="190"/>
                    </a:cubicBezTo>
                    <a:cubicBezTo>
                      <a:pt x="280" y="198"/>
                      <a:pt x="268" y="213"/>
                      <a:pt x="273" y="223"/>
                    </a:cubicBezTo>
                    <a:cubicBezTo>
                      <a:pt x="278" y="233"/>
                      <a:pt x="299" y="247"/>
                      <a:pt x="313" y="251"/>
                    </a:cubicBezTo>
                    <a:cubicBezTo>
                      <a:pt x="326" y="254"/>
                      <a:pt x="340" y="246"/>
                      <a:pt x="355" y="246"/>
                    </a:cubicBezTo>
                    <a:cubicBezTo>
                      <a:pt x="370" y="246"/>
                      <a:pt x="388" y="245"/>
                      <a:pt x="401" y="251"/>
                    </a:cubicBezTo>
                    <a:cubicBezTo>
                      <a:pt x="414" y="256"/>
                      <a:pt x="429" y="272"/>
                      <a:pt x="433" y="281"/>
                    </a:cubicBezTo>
                    <a:cubicBezTo>
                      <a:pt x="437" y="289"/>
                      <a:pt x="434" y="301"/>
                      <a:pt x="427" y="304"/>
                    </a:cubicBezTo>
                    <a:cubicBezTo>
                      <a:pt x="420" y="307"/>
                      <a:pt x="399" y="301"/>
                      <a:pt x="390" y="299"/>
                    </a:cubicBezTo>
                    <a:cubicBezTo>
                      <a:pt x="382" y="298"/>
                      <a:pt x="381" y="297"/>
                      <a:pt x="375" y="297"/>
                    </a:cubicBezTo>
                    <a:cubicBezTo>
                      <a:pt x="369" y="296"/>
                      <a:pt x="365" y="293"/>
                      <a:pt x="354" y="295"/>
                    </a:cubicBezTo>
                    <a:cubicBezTo>
                      <a:pt x="344" y="297"/>
                      <a:pt x="321" y="303"/>
                      <a:pt x="312" y="307"/>
                    </a:cubicBezTo>
                    <a:cubicBezTo>
                      <a:pt x="303" y="310"/>
                      <a:pt x="303" y="314"/>
                      <a:pt x="297" y="317"/>
                    </a:cubicBezTo>
                    <a:cubicBezTo>
                      <a:pt x="292" y="320"/>
                      <a:pt x="291" y="318"/>
                      <a:pt x="279" y="325"/>
                    </a:cubicBezTo>
                    <a:cubicBezTo>
                      <a:pt x="266" y="332"/>
                      <a:pt x="238" y="351"/>
                      <a:pt x="222" y="361"/>
                    </a:cubicBezTo>
                    <a:cubicBezTo>
                      <a:pt x="207" y="370"/>
                      <a:pt x="202" y="361"/>
                      <a:pt x="185" y="380"/>
                    </a:cubicBezTo>
                    <a:cubicBezTo>
                      <a:pt x="167" y="399"/>
                      <a:pt x="143" y="438"/>
                      <a:pt x="119" y="475"/>
                    </a:cubicBezTo>
                    <a:cubicBezTo>
                      <a:pt x="94" y="511"/>
                      <a:pt x="66" y="556"/>
                      <a:pt x="39" y="600"/>
                    </a:cubicBezTo>
                  </a:path>
                </a:pathLst>
              </a:custGeom>
              <a:solidFill>
                <a:srgbClr val="F1DFBD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276" name="Freeform 171"/>
              <p:cNvSpPr>
                <a:spLocks/>
              </p:cNvSpPr>
              <p:nvPr/>
            </p:nvSpPr>
            <p:spPr bwMode="auto">
              <a:xfrm>
                <a:off x="1517" y="1332"/>
                <a:ext cx="7" cy="38"/>
              </a:xfrm>
              <a:custGeom>
                <a:avLst/>
                <a:gdLst>
                  <a:gd name="T0" fmla="*/ 0 w 53"/>
                  <a:gd name="T1" fmla="*/ 0 h 254"/>
                  <a:gd name="T2" fmla="*/ 1 w 53"/>
                  <a:gd name="T3" fmla="*/ 6 h 254"/>
                  <a:gd name="T4" fmla="*/ 0 60000 65536"/>
                  <a:gd name="T5" fmla="*/ 0 60000 65536"/>
                  <a:gd name="T6" fmla="*/ 0 w 53"/>
                  <a:gd name="T7" fmla="*/ 0 h 254"/>
                  <a:gd name="T8" fmla="*/ 53 w 53"/>
                  <a:gd name="T9" fmla="*/ 254 h 25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3" h="254">
                    <a:moveTo>
                      <a:pt x="0" y="0"/>
                    </a:moveTo>
                    <a:cubicBezTo>
                      <a:pt x="0" y="125"/>
                      <a:pt x="42" y="201"/>
                      <a:pt x="53" y="25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277" name="Freeform 172"/>
              <p:cNvSpPr>
                <a:spLocks/>
              </p:cNvSpPr>
              <p:nvPr/>
            </p:nvSpPr>
            <p:spPr bwMode="auto">
              <a:xfrm>
                <a:off x="1433" y="1294"/>
                <a:ext cx="17" cy="27"/>
              </a:xfrm>
              <a:custGeom>
                <a:avLst/>
                <a:gdLst>
                  <a:gd name="T0" fmla="*/ 2 w 116"/>
                  <a:gd name="T1" fmla="*/ 0 h 177"/>
                  <a:gd name="T2" fmla="*/ 1 w 116"/>
                  <a:gd name="T3" fmla="*/ 2 h 177"/>
                  <a:gd name="T4" fmla="*/ 0 w 116"/>
                  <a:gd name="T5" fmla="*/ 4 h 177"/>
                  <a:gd name="T6" fmla="*/ 0 60000 65536"/>
                  <a:gd name="T7" fmla="*/ 0 60000 65536"/>
                  <a:gd name="T8" fmla="*/ 0 60000 65536"/>
                  <a:gd name="T9" fmla="*/ 0 w 116"/>
                  <a:gd name="T10" fmla="*/ 0 h 177"/>
                  <a:gd name="T11" fmla="*/ 116 w 116"/>
                  <a:gd name="T12" fmla="*/ 177 h 1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6" h="177">
                    <a:moveTo>
                      <a:pt x="116" y="0"/>
                    </a:moveTo>
                    <a:lnTo>
                      <a:pt x="48" y="72"/>
                    </a:lnTo>
                    <a:lnTo>
                      <a:pt x="0" y="177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278" name="Freeform 173"/>
              <p:cNvSpPr>
                <a:spLocks/>
              </p:cNvSpPr>
              <p:nvPr/>
            </p:nvSpPr>
            <p:spPr bwMode="auto">
              <a:xfrm>
                <a:off x="1645" y="1428"/>
                <a:ext cx="40" cy="36"/>
              </a:xfrm>
              <a:custGeom>
                <a:avLst/>
                <a:gdLst>
                  <a:gd name="T0" fmla="*/ 5 w 266"/>
                  <a:gd name="T1" fmla="*/ 1 h 241"/>
                  <a:gd name="T2" fmla="*/ 2 w 266"/>
                  <a:gd name="T3" fmla="*/ 0 h 241"/>
                  <a:gd name="T4" fmla="*/ 0 w 266"/>
                  <a:gd name="T5" fmla="*/ 2 h 241"/>
                  <a:gd name="T6" fmla="*/ 1 w 266"/>
                  <a:gd name="T7" fmla="*/ 4 h 241"/>
                  <a:gd name="T8" fmla="*/ 5 w 266"/>
                  <a:gd name="T9" fmla="*/ 5 h 241"/>
                  <a:gd name="T10" fmla="*/ 5 w 266"/>
                  <a:gd name="T11" fmla="*/ 1 h 2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66"/>
                  <a:gd name="T19" fmla="*/ 0 h 241"/>
                  <a:gd name="T20" fmla="*/ 266 w 266"/>
                  <a:gd name="T21" fmla="*/ 241 h 24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66" h="241">
                    <a:moveTo>
                      <a:pt x="219" y="45"/>
                    </a:moveTo>
                    <a:cubicBezTo>
                      <a:pt x="159" y="31"/>
                      <a:pt x="102" y="0"/>
                      <a:pt x="67" y="9"/>
                    </a:cubicBezTo>
                    <a:cubicBezTo>
                      <a:pt x="32" y="18"/>
                      <a:pt x="11" y="37"/>
                      <a:pt x="7" y="101"/>
                    </a:cubicBezTo>
                    <a:cubicBezTo>
                      <a:pt x="3" y="165"/>
                      <a:pt x="0" y="172"/>
                      <a:pt x="35" y="193"/>
                    </a:cubicBezTo>
                    <a:lnTo>
                      <a:pt x="235" y="241"/>
                    </a:lnTo>
                    <a:cubicBezTo>
                      <a:pt x="266" y="216"/>
                      <a:pt x="222" y="86"/>
                      <a:pt x="219" y="45"/>
                    </a:cubicBezTo>
                    <a:close/>
                  </a:path>
                </a:pathLst>
              </a:custGeom>
              <a:solidFill>
                <a:srgbClr val="FAF3E6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279" name="Freeform 174"/>
              <p:cNvSpPr>
                <a:spLocks/>
              </p:cNvSpPr>
              <p:nvPr/>
            </p:nvSpPr>
            <p:spPr bwMode="auto">
              <a:xfrm>
                <a:off x="1515" y="1158"/>
                <a:ext cx="15" cy="27"/>
              </a:xfrm>
              <a:custGeom>
                <a:avLst/>
                <a:gdLst>
                  <a:gd name="T0" fmla="*/ 0 w 102"/>
                  <a:gd name="T1" fmla="*/ 4 h 177"/>
                  <a:gd name="T2" fmla="*/ 1 w 102"/>
                  <a:gd name="T3" fmla="*/ 3 h 177"/>
                  <a:gd name="T4" fmla="*/ 2 w 102"/>
                  <a:gd name="T5" fmla="*/ 0 h 177"/>
                  <a:gd name="T6" fmla="*/ 1 w 102"/>
                  <a:gd name="T7" fmla="*/ 1 h 177"/>
                  <a:gd name="T8" fmla="*/ 0 w 102"/>
                  <a:gd name="T9" fmla="*/ 4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"/>
                  <a:gd name="T16" fmla="*/ 0 h 177"/>
                  <a:gd name="T17" fmla="*/ 102 w 102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" h="177">
                    <a:moveTo>
                      <a:pt x="0" y="163"/>
                    </a:moveTo>
                    <a:cubicBezTo>
                      <a:pt x="5" y="177"/>
                      <a:pt x="45" y="158"/>
                      <a:pt x="62" y="137"/>
                    </a:cubicBezTo>
                    <a:cubicBezTo>
                      <a:pt x="81" y="84"/>
                      <a:pt x="102" y="31"/>
                      <a:pt x="96" y="15"/>
                    </a:cubicBezTo>
                    <a:cubicBezTo>
                      <a:pt x="90" y="0"/>
                      <a:pt x="40" y="15"/>
                      <a:pt x="28" y="47"/>
                    </a:cubicBezTo>
                    <a:cubicBezTo>
                      <a:pt x="16" y="79"/>
                      <a:pt x="10" y="143"/>
                      <a:pt x="0" y="163"/>
                    </a:cubicBezTo>
                    <a:close/>
                  </a:path>
                </a:pathLst>
              </a:custGeom>
              <a:solidFill>
                <a:srgbClr val="FAF3E6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280" name="Line 175"/>
              <p:cNvSpPr>
                <a:spLocks noChangeShapeType="1"/>
              </p:cNvSpPr>
              <p:nvPr/>
            </p:nvSpPr>
            <p:spPr bwMode="auto">
              <a:xfrm flipV="1">
                <a:off x="1522" y="1346"/>
                <a:ext cx="6" cy="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281" name="Freeform 176"/>
              <p:cNvSpPr>
                <a:spLocks/>
              </p:cNvSpPr>
              <p:nvPr/>
            </p:nvSpPr>
            <p:spPr bwMode="auto">
              <a:xfrm>
                <a:off x="1506" y="1441"/>
                <a:ext cx="95" cy="8"/>
              </a:xfrm>
              <a:custGeom>
                <a:avLst/>
                <a:gdLst>
                  <a:gd name="T0" fmla="*/ 0 w 624"/>
                  <a:gd name="T1" fmla="*/ 1 h 56"/>
                  <a:gd name="T2" fmla="*/ 7 w 624"/>
                  <a:gd name="T3" fmla="*/ 1 h 56"/>
                  <a:gd name="T4" fmla="*/ 14 w 624"/>
                  <a:gd name="T5" fmla="*/ 0 h 56"/>
                  <a:gd name="T6" fmla="*/ 0 60000 65536"/>
                  <a:gd name="T7" fmla="*/ 0 60000 65536"/>
                  <a:gd name="T8" fmla="*/ 0 60000 65536"/>
                  <a:gd name="T9" fmla="*/ 0 w 624"/>
                  <a:gd name="T10" fmla="*/ 0 h 56"/>
                  <a:gd name="T11" fmla="*/ 624 w 624"/>
                  <a:gd name="T12" fmla="*/ 56 h 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24" h="56">
                    <a:moveTo>
                      <a:pt x="0" y="48"/>
                    </a:moveTo>
                    <a:cubicBezTo>
                      <a:pt x="92" y="52"/>
                      <a:pt x="184" y="56"/>
                      <a:pt x="288" y="48"/>
                    </a:cubicBezTo>
                    <a:cubicBezTo>
                      <a:pt x="392" y="40"/>
                      <a:pt x="508" y="20"/>
                      <a:pt x="624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282" name="Freeform 177"/>
              <p:cNvSpPr>
                <a:spLocks/>
              </p:cNvSpPr>
              <p:nvPr/>
            </p:nvSpPr>
            <p:spPr bwMode="auto">
              <a:xfrm>
                <a:off x="1668" y="1430"/>
                <a:ext cx="15" cy="38"/>
              </a:xfrm>
              <a:custGeom>
                <a:avLst/>
                <a:gdLst>
                  <a:gd name="T0" fmla="*/ 1 w 96"/>
                  <a:gd name="T1" fmla="*/ 1 h 254"/>
                  <a:gd name="T2" fmla="*/ 1 w 96"/>
                  <a:gd name="T3" fmla="*/ 1 h 254"/>
                  <a:gd name="T4" fmla="*/ 1 w 96"/>
                  <a:gd name="T5" fmla="*/ 5 h 254"/>
                  <a:gd name="T6" fmla="*/ 2 w 96"/>
                  <a:gd name="T7" fmla="*/ 5 h 254"/>
                  <a:gd name="T8" fmla="*/ 1 w 96"/>
                  <a:gd name="T9" fmla="*/ 1 h 2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254"/>
                  <a:gd name="T17" fmla="*/ 96 w 96"/>
                  <a:gd name="T18" fmla="*/ 254 h 2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254">
                    <a:moveTo>
                      <a:pt x="60" y="37"/>
                    </a:moveTo>
                    <a:cubicBezTo>
                      <a:pt x="0" y="23"/>
                      <a:pt x="38" y="0"/>
                      <a:pt x="32" y="29"/>
                    </a:cubicBezTo>
                    <a:cubicBezTo>
                      <a:pt x="52" y="93"/>
                      <a:pt x="52" y="173"/>
                      <a:pt x="44" y="213"/>
                    </a:cubicBezTo>
                    <a:cubicBezTo>
                      <a:pt x="74" y="221"/>
                      <a:pt x="81" y="254"/>
                      <a:pt x="84" y="225"/>
                    </a:cubicBezTo>
                    <a:cubicBezTo>
                      <a:pt x="87" y="196"/>
                      <a:pt x="96" y="133"/>
                      <a:pt x="60" y="37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283" name="Freeform 178"/>
              <p:cNvSpPr>
                <a:spLocks/>
              </p:cNvSpPr>
              <p:nvPr/>
            </p:nvSpPr>
            <p:spPr bwMode="auto">
              <a:xfrm>
                <a:off x="1645" y="1428"/>
                <a:ext cx="39" cy="35"/>
              </a:xfrm>
              <a:custGeom>
                <a:avLst/>
                <a:gdLst>
                  <a:gd name="T0" fmla="*/ 5 w 262"/>
                  <a:gd name="T1" fmla="*/ 1 h 233"/>
                  <a:gd name="T2" fmla="*/ 1 w 262"/>
                  <a:gd name="T3" fmla="*/ 0 h 233"/>
                  <a:gd name="T4" fmla="*/ 0 w 262"/>
                  <a:gd name="T5" fmla="*/ 2 h 233"/>
                  <a:gd name="T6" fmla="*/ 1 w 262"/>
                  <a:gd name="T7" fmla="*/ 4 h 233"/>
                  <a:gd name="T8" fmla="*/ 5 w 262"/>
                  <a:gd name="T9" fmla="*/ 5 h 233"/>
                  <a:gd name="T10" fmla="*/ 5 w 262"/>
                  <a:gd name="T11" fmla="*/ 1 h 2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62"/>
                  <a:gd name="T19" fmla="*/ 0 h 233"/>
                  <a:gd name="T20" fmla="*/ 262 w 262"/>
                  <a:gd name="T21" fmla="*/ 233 h 2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62" h="233">
                    <a:moveTo>
                      <a:pt x="219" y="45"/>
                    </a:moveTo>
                    <a:cubicBezTo>
                      <a:pt x="159" y="31"/>
                      <a:pt x="102" y="0"/>
                      <a:pt x="67" y="9"/>
                    </a:cubicBezTo>
                    <a:cubicBezTo>
                      <a:pt x="32" y="18"/>
                      <a:pt x="11" y="37"/>
                      <a:pt x="7" y="101"/>
                    </a:cubicBezTo>
                    <a:cubicBezTo>
                      <a:pt x="3" y="165"/>
                      <a:pt x="0" y="172"/>
                      <a:pt x="35" y="193"/>
                    </a:cubicBezTo>
                    <a:lnTo>
                      <a:pt x="231" y="233"/>
                    </a:lnTo>
                    <a:cubicBezTo>
                      <a:pt x="262" y="208"/>
                      <a:pt x="221" y="84"/>
                      <a:pt x="219" y="45"/>
                    </a:cubicBezTo>
                    <a:close/>
                  </a:path>
                </a:pathLst>
              </a:custGeom>
              <a:noFill/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284" name="Freeform 179"/>
              <p:cNvSpPr>
                <a:spLocks/>
              </p:cNvSpPr>
              <p:nvPr/>
            </p:nvSpPr>
            <p:spPr bwMode="auto">
              <a:xfrm>
                <a:off x="1517" y="1157"/>
                <a:ext cx="14" cy="12"/>
              </a:xfrm>
              <a:custGeom>
                <a:avLst/>
                <a:gdLst>
                  <a:gd name="T0" fmla="*/ 0 w 95"/>
                  <a:gd name="T1" fmla="*/ 1 h 81"/>
                  <a:gd name="T2" fmla="*/ 2 w 95"/>
                  <a:gd name="T3" fmla="*/ 1 h 81"/>
                  <a:gd name="T4" fmla="*/ 2 w 95"/>
                  <a:gd name="T5" fmla="*/ 0 h 81"/>
                  <a:gd name="T6" fmla="*/ 0 w 95"/>
                  <a:gd name="T7" fmla="*/ 1 h 81"/>
                  <a:gd name="T8" fmla="*/ 0 w 95"/>
                  <a:gd name="T9" fmla="*/ 1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5"/>
                  <a:gd name="T16" fmla="*/ 0 h 81"/>
                  <a:gd name="T17" fmla="*/ 95 w 95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5" h="81">
                    <a:moveTo>
                      <a:pt x="4" y="61"/>
                    </a:moveTo>
                    <a:cubicBezTo>
                      <a:pt x="9" y="75"/>
                      <a:pt x="32" y="49"/>
                      <a:pt x="76" y="53"/>
                    </a:cubicBezTo>
                    <a:cubicBezTo>
                      <a:pt x="95" y="0"/>
                      <a:pt x="91" y="18"/>
                      <a:pt x="80" y="17"/>
                    </a:cubicBezTo>
                    <a:cubicBezTo>
                      <a:pt x="69" y="16"/>
                      <a:pt x="25" y="42"/>
                      <a:pt x="12" y="49"/>
                    </a:cubicBezTo>
                    <a:cubicBezTo>
                      <a:pt x="0" y="81"/>
                      <a:pt x="14" y="41"/>
                      <a:pt x="4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285" name="Freeform 180"/>
              <p:cNvSpPr>
                <a:spLocks/>
              </p:cNvSpPr>
              <p:nvPr/>
            </p:nvSpPr>
            <p:spPr bwMode="auto">
              <a:xfrm>
                <a:off x="1515" y="1158"/>
                <a:ext cx="15" cy="27"/>
              </a:xfrm>
              <a:custGeom>
                <a:avLst/>
                <a:gdLst>
                  <a:gd name="T0" fmla="*/ 0 w 102"/>
                  <a:gd name="T1" fmla="*/ 4 h 177"/>
                  <a:gd name="T2" fmla="*/ 1 w 102"/>
                  <a:gd name="T3" fmla="*/ 3 h 177"/>
                  <a:gd name="T4" fmla="*/ 2 w 102"/>
                  <a:gd name="T5" fmla="*/ 0 h 177"/>
                  <a:gd name="T6" fmla="*/ 1 w 102"/>
                  <a:gd name="T7" fmla="*/ 1 h 177"/>
                  <a:gd name="T8" fmla="*/ 0 w 102"/>
                  <a:gd name="T9" fmla="*/ 4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"/>
                  <a:gd name="T16" fmla="*/ 0 h 177"/>
                  <a:gd name="T17" fmla="*/ 102 w 102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" h="177">
                    <a:moveTo>
                      <a:pt x="0" y="163"/>
                    </a:moveTo>
                    <a:cubicBezTo>
                      <a:pt x="5" y="177"/>
                      <a:pt x="45" y="158"/>
                      <a:pt x="62" y="137"/>
                    </a:cubicBezTo>
                    <a:cubicBezTo>
                      <a:pt x="81" y="84"/>
                      <a:pt x="102" y="31"/>
                      <a:pt x="96" y="15"/>
                    </a:cubicBezTo>
                    <a:cubicBezTo>
                      <a:pt x="90" y="0"/>
                      <a:pt x="40" y="15"/>
                      <a:pt x="28" y="47"/>
                    </a:cubicBezTo>
                    <a:cubicBezTo>
                      <a:pt x="16" y="79"/>
                      <a:pt x="10" y="143"/>
                      <a:pt x="0" y="163"/>
                    </a:cubicBezTo>
                    <a:close/>
                  </a:path>
                </a:pathLst>
              </a:custGeom>
              <a:noFill/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286" name="Freeform 181"/>
              <p:cNvSpPr>
                <a:spLocks/>
              </p:cNvSpPr>
              <p:nvPr/>
            </p:nvSpPr>
            <p:spPr bwMode="auto">
              <a:xfrm>
                <a:off x="1256" y="1157"/>
                <a:ext cx="437" cy="601"/>
              </a:xfrm>
              <a:custGeom>
                <a:avLst/>
                <a:gdLst>
                  <a:gd name="T0" fmla="*/ 0 w 437"/>
                  <a:gd name="T1" fmla="*/ 379 h 601"/>
                  <a:gd name="T2" fmla="*/ 80 w 437"/>
                  <a:gd name="T3" fmla="*/ 299 h 601"/>
                  <a:gd name="T4" fmla="*/ 120 w 437"/>
                  <a:gd name="T5" fmla="*/ 204 h 601"/>
                  <a:gd name="T6" fmla="*/ 146 w 437"/>
                  <a:gd name="T7" fmla="*/ 155 h 601"/>
                  <a:gd name="T8" fmla="*/ 172 w 437"/>
                  <a:gd name="T9" fmla="*/ 134 h 601"/>
                  <a:gd name="T10" fmla="*/ 194 w 437"/>
                  <a:gd name="T11" fmla="*/ 137 h 601"/>
                  <a:gd name="T12" fmla="*/ 214 w 437"/>
                  <a:gd name="T13" fmla="*/ 115 h 601"/>
                  <a:gd name="T14" fmla="*/ 233 w 437"/>
                  <a:gd name="T15" fmla="*/ 70 h 601"/>
                  <a:gd name="T16" fmla="*/ 246 w 437"/>
                  <a:gd name="T17" fmla="*/ 52 h 601"/>
                  <a:gd name="T18" fmla="*/ 254 w 437"/>
                  <a:gd name="T19" fmla="*/ 24 h 601"/>
                  <a:gd name="T20" fmla="*/ 258 w 437"/>
                  <a:gd name="T21" fmla="*/ 17 h 601"/>
                  <a:gd name="T22" fmla="*/ 260 w 437"/>
                  <a:gd name="T23" fmla="*/ 5 h 601"/>
                  <a:gd name="T24" fmla="*/ 278 w 437"/>
                  <a:gd name="T25" fmla="*/ 3 h 601"/>
                  <a:gd name="T26" fmla="*/ 286 w 437"/>
                  <a:gd name="T27" fmla="*/ 25 h 601"/>
                  <a:gd name="T28" fmla="*/ 283 w 437"/>
                  <a:gd name="T29" fmla="*/ 52 h 601"/>
                  <a:gd name="T30" fmla="*/ 279 w 437"/>
                  <a:gd name="T31" fmla="*/ 70 h 601"/>
                  <a:gd name="T32" fmla="*/ 272 w 437"/>
                  <a:gd name="T33" fmla="*/ 84 h 601"/>
                  <a:gd name="T34" fmla="*/ 267 w 437"/>
                  <a:gd name="T35" fmla="*/ 114 h 601"/>
                  <a:gd name="T36" fmla="*/ 260 w 437"/>
                  <a:gd name="T37" fmla="*/ 136 h 601"/>
                  <a:gd name="T38" fmla="*/ 263 w 437"/>
                  <a:gd name="T39" fmla="*/ 143 h 601"/>
                  <a:gd name="T40" fmla="*/ 261 w 437"/>
                  <a:gd name="T41" fmla="*/ 172 h 601"/>
                  <a:gd name="T42" fmla="*/ 279 w 437"/>
                  <a:gd name="T43" fmla="*/ 190 h 601"/>
                  <a:gd name="T44" fmla="*/ 274 w 437"/>
                  <a:gd name="T45" fmla="*/ 224 h 601"/>
                  <a:gd name="T46" fmla="*/ 313 w 437"/>
                  <a:gd name="T47" fmla="*/ 252 h 601"/>
                  <a:gd name="T48" fmla="*/ 355 w 437"/>
                  <a:gd name="T49" fmla="*/ 246 h 601"/>
                  <a:gd name="T50" fmla="*/ 402 w 437"/>
                  <a:gd name="T51" fmla="*/ 252 h 601"/>
                  <a:gd name="T52" fmla="*/ 433 w 437"/>
                  <a:gd name="T53" fmla="*/ 281 h 601"/>
                  <a:gd name="T54" fmla="*/ 427 w 437"/>
                  <a:gd name="T55" fmla="*/ 312 h 601"/>
                  <a:gd name="T56" fmla="*/ 390 w 437"/>
                  <a:gd name="T57" fmla="*/ 304 h 601"/>
                  <a:gd name="T58" fmla="*/ 375 w 437"/>
                  <a:gd name="T59" fmla="*/ 298 h 601"/>
                  <a:gd name="T60" fmla="*/ 354 w 437"/>
                  <a:gd name="T61" fmla="*/ 296 h 601"/>
                  <a:gd name="T62" fmla="*/ 313 w 437"/>
                  <a:gd name="T63" fmla="*/ 308 h 601"/>
                  <a:gd name="T64" fmla="*/ 298 w 437"/>
                  <a:gd name="T65" fmla="*/ 318 h 601"/>
                  <a:gd name="T66" fmla="*/ 279 w 437"/>
                  <a:gd name="T67" fmla="*/ 326 h 601"/>
                  <a:gd name="T68" fmla="*/ 223 w 437"/>
                  <a:gd name="T69" fmla="*/ 361 h 601"/>
                  <a:gd name="T70" fmla="*/ 185 w 437"/>
                  <a:gd name="T71" fmla="*/ 381 h 601"/>
                  <a:gd name="T72" fmla="*/ 119 w 437"/>
                  <a:gd name="T73" fmla="*/ 476 h 601"/>
                  <a:gd name="T74" fmla="*/ 39 w 437"/>
                  <a:gd name="T75" fmla="*/ 601 h 60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37"/>
                  <a:gd name="T115" fmla="*/ 0 h 601"/>
                  <a:gd name="T116" fmla="*/ 437 w 437"/>
                  <a:gd name="T117" fmla="*/ 601 h 60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37" h="601">
                    <a:moveTo>
                      <a:pt x="0" y="379"/>
                    </a:moveTo>
                    <a:cubicBezTo>
                      <a:pt x="13" y="366"/>
                      <a:pt x="60" y="328"/>
                      <a:pt x="80" y="299"/>
                    </a:cubicBezTo>
                    <a:cubicBezTo>
                      <a:pt x="100" y="270"/>
                      <a:pt x="109" y="228"/>
                      <a:pt x="120" y="204"/>
                    </a:cubicBezTo>
                    <a:cubicBezTo>
                      <a:pt x="131" y="180"/>
                      <a:pt x="138" y="167"/>
                      <a:pt x="146" y="155"/>
                    </a:cubicBezTo>
                    <a:cubicBezTo>
                      <a:pt x="155" y="144"/>
                      <a:pt x="164" y="137"/>
                      <a:pt x="172" y="134"/>
                    </a:cubicBezTo>
                    <a:cubicBezTo>
                      <a:pt x="180" y="131"/>
                      <a:pt x="187" y="141"/>
                      <a:pt x="194" y="137"/>
                    </a:cubicBezTo>
                    <a:cubicBezTo>
                      <a:pt x="200" y="134"/>
                      <a:pt x="207" y="126"/>
                      <a:pt x="214" y="115"/>
                    </a:cubicBezTo>
                    <a:cubicBezTo>
                      <a:pt x="221" y="103"/>
                      <a:pt x="228" y="80"/>
                      <a:pt x="233" y="70"/>
                    </a:cubicBezTo>
                    <a:cubicBezTo>
                      <a:pt x="238" y="59"/>
                      <a:pt x="243" y="59"/>
                      <a:pt x="246" y="52"/>
                    </a:cubicBezTo>
                    <a:cubicBezTo>
                      <a:pt x="250" y="44"/>
                      <a:pt x="252" y="30"/>
                      <a:pt x="254" y="24"/>
                    </a:cubicBezTo>
                    <a:cubicBezTo>
                      <a:pt x="256" y="18"/>
                      <a:pt x="257" y="20"/>
                      <a:pt x="258" y="17"/>
                    </a:cubicBezTo>
                    <a:cubicBezTo>
                      <a:pt x="259" y="14"/>
                      <a:pt x="257" y="7"/>
                      <a:pt x="260" y="5"/>
                    </a:cubicBezTo>
                    <a:cubicBezTo>
                      <a:pt x="264" y="2"/>
                      <a:pt x="273" y="0"/>
                      <a:pt x="278" y="3"/>
                    </a:cubicBezTo>
                    <a:cubicBezTo>
                      <a:pt x="282" y="7"/>
                      <a:pt x="285" y="17"/>
                      <a:pt x="286" y="25"/>
                    </a:cubicBezTo>
                    <a:cubicBezTo>
                      <a:pt x="287" y="33"/>
                      <a:pt x="284" y="45"/>
                      <a:pt x="283" y="52"/>
                    </a:cubicBezTo>
                    <a:cubicBezTo>
                      <a:pt x="281" y="60"/>
                      <a:pt x="281" y="64"/>
                      <a:pt x="279" y="70"/>
                    </a:cubicBezTo>
                    <a:cubicBezTo>
                      <a:pt x="277" y="75"/>
                      <a:pt x="274" y="77"/>
                      <a:pt x="272" y="84"/>
                    </a:cubicBezTo>
                    <a:cubicBezTo>
                      <a:pt x="270" y="91"/>
                      <a:pt x="269" y="105"/>
                      <a:pt x="267" y="114"/>
                    </a:cubicBezTo>
                    <a:cubicBezTo>
                      <a:pt x="265" y="123"/>
                      <a:pt x="261" y="131"/>
                      <a:pt x="260" y="136"/>
                    </a:cubicBezTo>
                    <a:cubicBezTo>
                      <a:pt x="260" y="141"/>
                      <a:pt x="262" y="137"/>
                      <a:pt x="263" y="143"/>
                    </a:cubicBezTo>
                    <a:cubicBezTo>
                      <a:pt x="263" y="149"/>
                      <a:pt x="259" y="164"/>
                      <a:pt x="261" y="172"/>
                    </a:cubicBezTo>
                    <a:cubicBezTo>
                      <a:pt x="264" y="180"/>
                      <a:pt x="277" y="182"/>
                      <a:pt x="279" y="190"/>
                    </a:cubicBezTo>
                    <a:cubicBezTo>
                      <a:pt x="281" y="199"/>
                      <a:pt x="268" y="214"/>
                      <a:pt x="274" y="224"/>
                    </a:cubicBezTo>
                    <a:cubicBezTo>
                      <a:pt x="278" y="234"/>
                      <a:pt x="299" y="248"/>
                      <a:pt x="313" y="252"/>
                    </a:cubicBezTo>
                    <a:cubicBezTo>
                      <a:pt x="327" y="255"/>
                      <a:pt x="341" y="246"/>
                      <a:pt x="355" y="246"/>
                    </a:cubicBezTo>
                    <a:cubicBezTo>
                      <a:pt x="370" y="246"/>
                      <a:pt x="389" y="246"/>
                      <a:pt x="402" y="252"/>
                    </a:cubicBezTo>
                    <a:cubicBezTo>
                      <a:pt x="415" y="257"/>
                      <a:pt x="429" y="271"/>
                      <a:pt x="433" y="281"/>
                    </a:cubicBezTo>
                    <a:cubicBezTo>
                      <a:pt x="437" y="291"/>
                      <a:pt x="434" y="308"/>
                      <a:pt x="427" y="312"/>
                    </a:cubicBezTo>
                    <a:cubicBezTo>
                      <a:pt x="420" y="316"/>
                      <a:pt x="399" y="307"/>
                      <a:pt x="390" y="304"/>
                    </a:cubicBezTo>
                    <a:cubicBezTo>
                      <a:pt x="382" y="302"/>
                      <a:pt x="381" y="299"/>
                      <a:pt x="375" y="298"/>
                    </a:cubicBezTo>
                    <a:cubicBezTo>
                      <a:pt x="369" y="296"/>
                      <a:pt x="365" y="295"/>
                      <a:pt x="354" y="296"/>
                    </a:cubicBezTo>
                    <a:cubicBezTo>
                      <a:pt x="344" y="298"/>
                      <a:pt x="322" y="304"/>
                      <a:pt x="313" y="308"/>
                    </a:cubicBezTo>
                    <a:cubicBezTo>
                      <a:pt x="303" y="311"/>
                      <a:pt x="303" y="315"/>
                      <a:pt x="298" y="318"/>
                    </a:cubicBezTo>
                    <a:cubicBezTo>
                      <a:pt x="292" y="321"/>
                      <a:pt x="291" y="319"/>
                      <a:pt x="279" y="326"/>
                    </a:cubicBezTo>
                    <a:cubicBezTo>
                      <a:pt x="266" y="333"/>
                      <a:pt x="238" y="352"/>
                      <a:pt x="223" y="361"/>
                    </a:cubicBezTo>
                    <a:cubicBezTo>
                      <a:pt x="207" y="371"/>
                      <a:pt x="202" y="362"/>
                      <a:pt x="185" y="381"/>
                    </a:cubicBezTo>
                    <a:cubicBezTo>
                      <a:pt x="168" y="400"/>
                      <a:pt x="143" y="439"/>
                      <a:pt x="119" y="476"/>
                    </a:cubicBezTo>
                    <a:cubicBezTo>
                      <a:pt x="94" y="512"/>
                      <a:pt x="66" y="557"/>
                      <a:pt x="39" y="601"/>
                    </a:cubicBezTo>
                  </a:path>
                </a:pathLst>
              </a:cu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9251" name="Oval 68"/>
            <p:cNvSpPr>
              <a:spLocks noChangeAspect="1" noChangeArrowheads="1"/>
            </p:cNvSpPr>
            <p:nvPr/>
          </p:nvSpPr>
          <p:spPr bwMode="auto">
            <a:xfrm>
              <a:off x="7010400" y="2651125"/>
              <a:ext cx="36513" cy="365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grpSp>
          <p:nvGrpSpPr>
            <p:cNvPr id="49252" name="Group 320"/>
            <p:cNvGrpSpPr>
              <a:grpSpLocks/>
            </p:cNvGrpSpPr>
            <p:nvPr/>
          </p:nvGrpSpPr>
          <p:grpSpPr bwMode="auto">
            <a:xfrm>
              <a:off x="7011988" y="1963738"/>
              <a:ext cx="471488" cy="409575"/>
              <a:chOff x="768" y="949"/>
              <a:chExt cx="297" cy="258"/>
            </a:xfrm>
          </p:grpSpPr>
          <p:sp>
            <p:nvSpPr>
              <p:cNvPr id="49271" name="Oval 53"/>
              <p:cNvSpPr>
                <a:spLocks noChangeAspect="1" noChangeArrowheads="1"/>
              </p:cNvSpPr>
              <p:nvPr/>
            </p:nvSpPr>
            <p:spPr bwMode="auto">
              <a:xfrm>
                <a:off x="908" y="949"/>
                <a:ext cx="23" cy="2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9272" name="Oval 65"/>
              <p:cNvSpPr>
                <a:spLocks noChangeAspect="1" noChangeArrowheads="1"/>
              </p:cNvSpPr>
              <p:nvPr/>
            </p:nvSpPr>
            <p:spPr bwMode="auto">
              <a:xfrm>
                <a:off x="908" y="1184"/>
                <a:ext cx="23" cy="2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9273" name="Oval 66"/>
              <p:cNvSpPr>
                <a:spLocks noChangeAspect="1" noChangeArrowheads="1"/>
              </p:cNvSpPr>
              <p:nvPr/>
            </p:nvSpPr>
            <p:spPr bwMode="auto">
              <a:xfrm>
                <a:off x="1042" y="1184"/>
                <a:ext cx="23" cy="2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9274" name="Oval 68"/>
              <p:cNvSpPr>
                <a:spLocks noChangeAspect="1" noChangeArrowheads="1"/>
              </p:cNvSpPr>
              <p:nvPr/>
            </p:nvSpPr>
            <p:spPr bwMode="auto">
              <a:xfrm>
                <a:off x="768" y="1184"/>
                <a:ext cx="23" cy="2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</p:grpSp>
        <p:grpSp>
          <p:nvGrpSpPr>
            <p:cNvPr id="49253" name="Group 319"/>
            <p:cNvGrpSpPr>
              <a:grpSpLocks/>
            </p:cNvGrpSpPr>
            <p:nvPr/>
          </p:nvGrpSpPr>
          <p:grpSpPr bwMode="auto">
            <a:xfrm>
              <a:off x="7010400" y="1600200"/>
              <a:ext cx="684213" cy="1089025"/>
              <a:chOff x="420" y="738"/>
              <a:chExt cx="431" cy="686"/>
            </a:xfrm>
          </p:grpSpPr>
          <p:sp>
            <p:nvSpPr>
              <p:cNvPr id="49255" name="Oval 53"/>
              <p:cNvSpPr>
                <a:spLocks noChangeAspect="1" noChangeArrowheads="1"/>
              </p:cNvSpPr>
              <p:nvPr/>
            </p:nvSpPr>
            <p:spPr bwMode="auto">
              <a:xfrm>
                <a:off x="560" y="967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9256" name="Oval 54"/>
              <p:cNvSpPr>
                <a:spLocks noChangeAspect="1" noChangeArrowheads="1"/>
              </p:cNvSpPr>
              <p:nvPr/>
            </p:nvSpPr>
            <p:spPr bwMode="auto">
              <a:xfrm>
                <a:off x="694" y="967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9257" name="Oval 55"/>
              <p:cNvSpPr>
                <a:spLocks noChangeAspect="1" noChangeArrowheads="1"/>
              </p:cNvSpPr>
              <p:nvPr/>
            </p:nvSpPr>
            <p:spPr bwMode="auto">
              <a:xfrm>
                <a:off x="829" y="967"/>
                <a:ext cx="22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9258" name="Oval 56"/>
              <p:cNvSpPr>
                <a:spLocks noChangeAspect="1" noChangeArrowheads="1"/>
              </p:cNvSpPr>
              <p:nvPr/>
            </p:nvSpPr>
            <p:spPr bwMode="auto">
              <a:xfrm>
                <a:off x="420" y="967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9259" name="Oval 57"/>
              <p:cNvSpPr>
                <a:spLocks noChangeAspect="1" noChangeArrowheads="1"/>
              </p:cNvSpPr>
              <p:nvPr/>
            </p:nvSpPr>
            <p:spPr bwMode="auto">
              <a:xfrm>
                <a:off x="560" y="738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9260" name="Oval 58"/>
              <p:cNvSpPr>
                <a:spLocks noChangeAspect="1" noChangeArrowheads="1"/>
              </p:cNvSpPr>
              <p:nvPr/>
            </p:nvSpPr>
            <p:spPr bwMode="auto">
              <a:xfrm>
                <a:off x="694" y="738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9261" name="Oval 59"/>
              <p:cNvSpPr>
                <a:spLocks noChangeAspect="1" noChangeArrowheads="1"/>
              </p:cNvSpPr>
              <p:nvPr/>
            </p:nvSpPr>
            <p:spPr bwMode="auto">
              <a:xfrm>
                <a:off x="829" y="738"/>
                <a:ext cx="22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9262" name="Oval 60"/>
              <p:cNvSpPr>
                <a:spLocks noChangeAspect="1" noChangeArrowheads="1"/>
              </p:cNvSpPr>
              <p:nvPr/>
            </p:nvSpPr>
            <p:spPr bwMode="auto">
              <a:xfrm>
                <a:off x="420" y="738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9263" name="Oval 61"/>
              <p:cNvSpPr>
                <a:spLocks noChangeAspect="1" noChangeArrowheads="1"/>
              </p:cNvSpPr>
              <p:nvPr/>
            </p:nvSpPr>
            <p:spPr bwMode="auto">
              <a:xfrm>
                <a:off x="560" y="140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9264" name="Oval 62"/>
              <p:cNvSpPr>
                <a:spLocks noChangeAspect="1" noChangeArrowheads="1"/>
              </p:cNvSpPr>
              <p:nvPr/>
            </p:nvSpPr>
            <p:spPr bwMode="auto">
              <a:xfrm>
                <a:off x="694" y="140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9265" name="Oval 63"/>
              <p:cNvSpPr>
                <a:spLocks noChangeAspect="1" noChangeArrowheads="1"/>
              </p:cNvSpPr>
              <p:nvPr/>
            </p:nvSpPr>
            <p:spPr bwMode="auto">
              <a:xfrm>
                <a:off x="829" y="1401"/>
                <a:ext cx="22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9266" name="Oval 64"/>
              <p:cNvSpPr>
                <a:spLocks noChangeAspect="1" noChangeArrowheads="1"/>
              </p:cNvSpPr>
              <p:nvPr/>
            </p:nvSpPr>
            <p:spPr bwMode="auto">
              <a:xfrm>
                <a:off x="420" y="140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9267" name="Oval 65"/>
              <p:cNvSpPr>
                <a:spLocks noChangeAspect="1" noChangeArrowheads="1"/>
              </p:cNvSpPr>
              <p:nvPr/>
            </p:nvSpPr>
            <p:spPr bwMode="auto">
              <a:xfrm>
                <a:off x="560" y="1202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9268" name="Oval 66"/>
              <p:cNvSpPr>
                <a:spLocks noChangeAspect="1" noChangeArrowheads="1"/>
              </p:cNvSpPr>
              <p:nvPr/>
            </p:nvSpPr>
            <p:spPr bwMode="auto">
              <a:xfrm>
                <a:off x="694" y="1202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9269" name="Oval 67"/>
              <p:cNvSpPr>
                <a:spLocks noChangeAspect="1" noChangeArrowheads="1"/>
              </p:cNvSpPr>
              <p:nvPr/>
            </p:nvSpPr>
            <p:spPr bwMode="auto">
              <a:xfrm>
                <a:off x="829" y="1202"/>
                <a:ext cx="22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49270" name="Oval 68"/>
              <p:cNvSpPr>
                <a:spLocks noChangeAspect="1" noChangeArrowheads="1"/>
              </p:cNvSpPr>
              <p:nvPr/>
            </p:nvSpPr>
            <p:spPr bwMode="auto">
              <a:xfrm>
                <a:off x="420" y="1202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</p:grpSp>
      </p:grpSp>
      <p:grpSp>
        <p:nvGrpSpPr>
          <p:cNvPr id="253" name="Group 252"/>
          <p:cNvGrpSpPr/>
          <p:nvPr/>
        </p:nvGrpSpPr>
        <p:grpSpPr>
          <a:xfrm>
            <a:off x="304800" y="1066800"/>
            <a:ext cx="5512428" cy="4237037"/>
            <a:chOff x="538163" y="944563"/>
            <a:chExt cx="2044700" cy="1571625"/>
          </a:xfrm>
        </p:grpSpPr>
        <p:pic>
          <p:nvPicPr>
            <p:cNvPr id="49219" name="Picture 2" descr="\\FS3\projekte$\Baudisch\Projects\Imaginary Interfaces\Paper\StudyPhotos\IMG_8751.JPG"/>
            <p:cNvPicPr>
              <a:picLocks noChangeAspect="1" noChangeArrowheads="1"/>
            </p:cNvPicPr>
            <p:nvPr/>
          </p:nvPicPr>
          <p:blipFill>
            <a:blip r:embed="rId3"/>
            <a:srcRect r="21616" b="16693"/>
            <a:stretch>
              <a:fillRect/>
            </a:stretch>
          </p:blipFill>
          <p:spPr bwMode="auto">
            <a:xfrm>
              <a:off x="538163" y="1092200"/>
              <a:ext cx="2008187" cy="142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220" name="Line 18"/>
            <p:cNvSpPr>
              <a:spLocks noChangeShapeType="1"/>
            </p:cNvSpPr>
            <p:nvPr/>
          </p:nvSpPr>
          <p:spPr bwMode="auto">
            <a:xfrm>
              <a:off x="1141413" y="1042988"/>
              <a:ext cx="149225" cy="110490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21" name="Line 16"/>
            <p:cNvSpPr>
              <a:spLocks noChangeShapeType="1"/>
            </p:cNvSpPr>
            <p:nvPr/>
          </p:nvSpPr>
          <p:spPr bwMode="auto">
            <a:xfrm>
              <a:off x="1450975" y="1092200"/>
              <a:ext cx="47625" cy="608013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22" name="Line 16"/>
            <p:cNvSpPr>
              <a:spLocks noChangeShapeType="1"/>
            </p:cNvSpPr>
            <p:nvPr/>
          </p:nvSpPr>
          <p:spPr bwMode="auto">
            <a:xfrm flipH="1">
              <a:off x="1573213" y="1984375"/>
              <a:ext cx="39687" cy="7620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23" name="Line 18"/>
            <p:cNvSpPr>
              <a:spLocks noChangeShapeType="1"/>
            </p:cNvSpPr>
            <p:nvPr/>
          </p:nvSpPr>
          <p:spPr bwMode="auto">
            <a:xfrm>
              <a:off x="869950" y="1060450"/>
              <a:ext cx="117475" cy="925513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24" name="Line 18"/>
            <p:cNvSpPr>
              <a:spLocks noChangeShapeType="1"/>
            </p:cNvSpPr>
            <p:nvPr/>
          </p:nvSpPr>
          <p:spPr bwMode="auto">
            <a:xfrm>
              <a:off x="735013" y="1854200"/>
              <a:ext cx="588962" cy="31750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25" name="Line 18"/>
            <p:cNvSpPr>
              <a:spLocks noChangeShapeType="1"/>
            </p:cNvSpPr>
            <p:nvPr/>
          </p:nvSpPr>
          <p:spPr bwMode="auto">
            <a:xfrm>
              <a:off x="652463" y="1317625"/>
              <a:ext cx="854075" cy="379413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26" name="Rounded Rectangular Callout 37"/>
            <p:cNvSpPr>
              <a:spLocks noChangeArrowheads="1"/>
            </p:cNvSpPr>
            <p:nvPr/>
          </p:nvSpPr>
          <p:spPr bwMode="auto">
            <a:xfrm>
              <a:off x="2217738" y="1055688"/>
              <a:ext cx="365125" cy="365125"/>
            </a:xfrm>
            <a:prstGeom prst="wedgeRoundRectCallout">
              <a:avLst>
                <a:gd name="adj1" fmla="val -384"/>
                <a:gd name="adj2" fmla="val -77894"/>
                <a:gd name="adj3" fmla="val 16667"/>
              </a:avLst>
            </a:prstGeom>
            <a:solidFill>
              <a:schemeClr val="bg1"/>
            </a:solidFill>
            <a:ln w="635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r>
                <a:rPr lang="en-US" sz="1600" b="0"/>
                <a:t> </a:t>
              </a:r>
            </a:p>
            <a:p>
              <a:r>
                <a:rPr lang="en-US" sz="2400" b="0" dirty="0"/>
                <a:t>“2, 1”</a:t>
              </a:r>
            </a:p>
          </p:txBody>
        </p:sp>
        <p:grpSp>
          <p:nvGrpSpPr>
            <p:cNvPr id="49227" name="Group 40"/>
            <p:cNvGrpSpPr>
              <a:grpSpLocks/>
            </p:cNvGrpSpPr>
            <p:nvPr/>
          </p:nvGrpSpPr>
          <p:grpSpPr bwMode="auto">
            <a:xfrm>
              <a:off x="865188" y="1384300"/>
              <a:ext cx="109537" cy="106363"/>
              <a:chOff x="2832078" y="1982031"/>
              <a:chExt cx="109539" cy="107105"/>
            </a:xfrm>
          </p:grpSpPr>
          <p:sp>
            <p:nvSpPr>
              <p:cNvPr id="526" name="Oval 11"/>
              <p:cNvSpPr>
                <a:spLocks noChangeAspect="1" noChangeArrowheads="1"/>
              </p:cNvSpPr>
              <p:nvPr/>
            </p:nvSpPr>
            <p:spPr bwMode="auto">
              <a:xfrm>
                <a:off x="2832078" y="1982031"/>
                <a:ext cx="109539" cy="107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glow rad="101600">
                  <a:schemeClr val="accent3">
                    <a:alpha val="75000"/>
                  </a:schemeClr>
                </a:glow>
              </a:effectLst>
            </p:spPr>
            <p:txBody>
              <a:bodyPr wrap="none" lIns="0" tIns="0" rIns="0" bIns="0" anchor="ctr" anchorCtr="1"/>
              <a:lstStyle/>
              <a:p>
                <a:pPr>
                  <a:defRPr/>
                </a:pPr>
                <a:endParaRPr lang="en-US" b="0" dirty="0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49296" name="Oval 11"/>
              <p:cNvSpPr>
                <a:spLocks noChangeAspect="1" noChangeArrowheads="1"/>
              </p:cNvSpPr>
              <p:nvPr/>
            </p:nvSpPr>
            <p:spPr bwMode="auto">
              <a:xfrm>
                <a:off x="2855889" y="2004993"/>
                <a:ext cx="68193" cy="6667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 anchor="ctr" anchorCtr="1"/>
              <a:lstStyle/>
              <a:p>
                <a:endParaRPr lang="de-DE" b="0"/>
              </a:p>
            </p:txBody>
          </p:sp>
        </p:grpSp>
        <p:sp>
          <p:nvSpPr>
            <p:cNvPr id="49230" name="Line 18"/>
            <p:cNvSpPr>
              <a:spLocks noChangeShapeType="1"/>
            </p:cNvSpPr>
            <p:nvPr/>
          </p:nvSpPr>
          <p:spPr bwMode="auto">
            <a:xfrm>
              <a:off x="585788" y="944563"/>
              <a:ext cx="142875" cy="906462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8144104" y="2554757"/>
            <a:ext cx="712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(2,1)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– Raw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1750" y="1295400"/>
            <a:ext cx="17852620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 – BUtton sizes</a:t>
            </a:r>
          </a:p>
        </p:txBody>
      </p:sp>
      <p:grpSp>
        <p:nvGrpSpPr>
          <p:cNvPr id="55299" name="Group 1987"/>
          <p:cNvGrpSpPr>
            <a:grpSpLocks/>
          </p:cNvGrpSpPr>
          <p:nvPr/>
        </p:nvGrpSpPr>
        <p:grpSpPr bwMode="auto">
          <a:xfrm>
            <a:off x="304800" y="2819399"/>
            <a:ext cx="5775338" cy="3613359"/>
            <a:chOff x="4133844" y="3063870"/>
            <a:chExt cx="2358131" cy="1475600"/>
          </a:xfrm>
        </p:grpSpPr>
        <p:sp>
          <p:nvSpPr>
            <p:cNvPr id="55300" name="Line 7"/>
            <p:cNvSpPr>
              <a:spLocks noChangeShapeType="1"/>
            </p:cNvSpPr>
            <p:nvPr/>
          </p:nvSpPr>
          <p:spPr bwMode="auto">
            <a:xfrm>
              <a:off x="4337017" y="3568516"/>
              <a:ext cx="2139950" cy="1101"/>
            </a:xfrm>
            <a:prstGeom prst="line">
              <a:avLst/>
            </a:prstGeom>
            <a:noFill/>
            <a:ln w="2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5301" name="Line 7"/>
            <p:cNvSpPr>
              <a:spLocks noChangeShapeType="1"/>
            </p:cNvSpPr>
            <p:nvPr/>
          </p:nvSpPr>
          <p:spPr bwMode="auto">
            <a:xfrm>
              <a:off x="4352025" y="3926914"/>
              <a:ext cx="2139950" cy="1101"/>
            </a:xfrm>
            <a:prstGeom prst="line">
              <a:avLst/>
            </a:prstGeom>
            <a:noFill/>
            <a:ln w="2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5302" name="Line 7"/>
            <p:cNvSpPr>
              <a:spLocks noChangeShapeType="1"/>
            </p:cNvSpPr>
            <p:nvPr/>
          </p:nvSpPr>
          <p:spPr bwMode="auto">
            <a:xfrm>
              <a:off x="4344988" y="4286899"/>
              <a:ext cx="2139950" cy="1101"/>
            </a:xfrm>
            <a:prstGeom prst="line">
              <a:avLst/>
            </a:prstGeom>
            <a:noFill/>
            <a:ln w="2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5303" name="Rectangle 30"/>
            <p:cNvSpPr>
              <a:spLocks noChangeArrowheads="1"/>
            </p:cNvSpPr>
            <p:nvPr/>
          </p:nvSpPr>
          <p:spPr bwMode="auto">
            <a:xfrm>
              <a:off x="4451350" y="3974262"/>
              <a:ext cx="204788" cy="312637"/>
            </a:xfrm>
            <a:prstGeom prst="rect">
              <a:avLst/>
            </a:prstGeom>
            <a:solidFill>
              <a:srgbClr val="8EB541"/>
            </a:solidFill>
            <a:ln w="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en-US" sz="2000"/>
            </a:p>
          </p:txBody>
        </p:sp>
        <p:sp>
          <p:nvSpPr>
            <p:cNvPr id="55304" name="Rectangle 32"/>
            <p:cNvSpPr>
              <a:spLocks noChangeArrowheads="1"/>
            </p:cNvSpPr>
            <p:nvPr/>
          </p:nvSpPr>
          <p:spPr bwMode="auto">
            <a:xfrm>
              <a:off x="4957763" y="3719968"/>
              <a:ext cx="204788" cy="566931"/>
            </a:xfrm>
            <a:prstGeom prst="rect">
              <a:avLst/>
            </a:prstGeom>
            <a:solidFill>
              <a:srgbClr val="8EB541"/>
            </a:solidFill>
            <a:ln w="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en-US" sz="2000"/>
            </a:p>
          </p:txBody>
        </p:sp>
        <p:sp>
          <p:nvSpPr>
            <p:cNvPr id="55305" name="Rectangle 34"/>
            <p:cNvSpPr>
              <a:spLocks noChangeArrowheads="1"/>
            </p:cNvSpPr>
            <p:nvPr/>
          </p:nvSpPr>
          <p:spPr bwMode="auto">
            <a:xfrm>
              <a:off x="5462588" y="3531726"/>
              <a:ext cx="204788" cy="755174"/>
            </a:xfrm>
            <a:prstGeom prst="rect">
              <a:avLst/>
            </a:prstGeom>
            <a:solidFill>
              <a:srgbClr val="8EB541"/>
            </a:solidFill>
            <a:ln w="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en-US" sz="2000"/>
            </a:p>
          </p:txBody>
        </p:sp>
        <p:sp>
          <p:nvSpPr>
            <p:cNvPr id="55306" name="Rectangle 36"/>
            <p:cNvSpPr>
              <a:spLocks noChangeArrowheads="1"/>
            </p:cNvSpPr>
            <p:nvPr/>
          </p:nvSpPr>
          <p:spPr bwMode="auto">
            <a:xfrm>
              <a:off x="5969000" y="3326970"/>
              <a:ext cx="204788" cy="959929"/>
            </a:xfrm>
            <a:prstGeom prst="rect">
              <a:avLst/>
            </a:prstGeom>
            <a:solidFill>
              <a:srgbClr val="8EB541"/>
            </a:solidFill>
            <a:ln w="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en-US" sz="2000"/>
            </a:p>
          </p:txBody>
        </p:sp>
        <p:sp>
          <p:nvSpPr>
            <p:cNvPr id="55307" name="Rectangle 38"/>
            <p:cNvSpPr>
              <a:spLocks noChangeArrowheads="1"/>
            </p:cNvSpPr>
            <p:nvPr/>
          </p:nvSpPr>
          <p:spPr bwMode="auto">
            <a:xfrm>
              <a:off x="4656138" y="4096454"/>
              <a:ext cx="204788" cy="190445"/>
            </a:xfrm>
            <a:prstGeom prst="rect">
              <a:avLst/>
            </a:prstGeom>
            <a:solidFill>
              <a:schemeClr val="bg1"/>
            </a:solidFill>
            <a:ln w="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en-US" sz="2000"/>
            </a:p>
          </p:txBody>
        </p:sp>
        <p:sp>
          <p:nvSpPr>
            <p:cNvPr id="55308" name="Rectangle 40"/>
            <p:cNvSpPr>
              <a:spLocks noChangeArrowheads="1"/>
            </p:cNvSpPr>
            <p:nvPr/>
          </p:nvSpPr>
          <p:spPr bwMode="auto">
            <a:xfrm>
              <a:off x="5162550" y="3963253"/>
              <a:ext cx="204788" cy="323646"/>
            </a:xfrm>
            <a:prstGeom prst="rect">
              <a:avLst/>
            </a:prstGeom>
            <a:solidFill>
              <a:schemeClr val="bg1"/>
            </a:solidFill>
            <a:ln w="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en-US" sz="2000"/>
            </a:p>
          </p:txBody>
        </p:sp>
        <p:sp>
          <p:nvSpPr>
            <p:cNvPr id="55309" name="Rectangle 42"/>
            <p:cNvSpPr>
              <a:spLocks noChangeArrowheads="1"/>
            </p:cNvSpPr>
            <p:nvPr/>
          </p:nvSpPr>
          <p:spPr bwMode="auto">
            <a:xfrm>
              <a:off x="5667375" y="3845464"/>
              <a:ext cx="204788" cy="441436"/>
            </a:xfrm>
            <a:prstGeom prst="rect">
              <a:avLst/>
            </a:prstGeom>
            <a:solidFill>
              <a:schemeClr val="bg1"/>
            </a:solidFill>
            <a:ln w="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en-US" sz="2000"/>
            </a:p>
          </p:txBody>
        </p:sp>
        <p:sp>
          <p:nvSpPr>
            <p:cNvPr id="55310" name="Rectangle 44"/>
            <p:cNvSpPr>
              <a:spLocks noChangeArrowheads="1"/>
            </p:cNvSpPr>
            <p:nvPr/>
          </p:nvSpPr>
          <p:spPr bwMode="auto">
            <a:xfrm>
              <a:off x="6173788" y="3802531"/>
              <a:ext cx="204788" cy="484368"/>
            </a:xfrm>
            <a:prstGeom prst="rect">
              <a:avLst/>
            </a:prstGeom>
            <a:solidFill>
              <a:schemeClr val="bg1"/>
            </a:solidFill>
            <a:ln w="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en-US" sz="2000"/>
            </a:p>
          </p:txBody>
        </p:sp>
        <p:sp>
          <p:nvSpPr>
            <p:cNvPr id="55311" name="Freeform 45"/>
            <p:cNvSpPr>
              <a:spLocks noEditPoints="1"/>
            </p:cNvSpPr>
            <p:nvPr/>
          </p:nvSpPr>
          <p:spPr bwMode="auto">
            <a:xfrm>
              <a:off x="4529138" y="3939035"/>
              <a:ext cx="50800" cy="70454"/>
            </a:xfrm>
            <a:custGeom>
              <a:avLst/>
              <a:gdLst>
                <a:gd name="T0" fmla="*/ 0 w 32"/>
                <a:gd name="T1" fmla="*/ 64 h 64"/>
                <a:gd name="T2" fmla="*/ 32 w 32"/>
                <a:gd name="T3" fmla="*/ 64 h 64"/>
                <a:gd name="T4" fmla="*/ 0 w 32"/>
                <a:gd name="T5" fmla="*/ 64 h 64"/>
                <a:gd name="T6" fmla="*/ 16 w 32"/>
                <a:gd name="T7" fmla="*/ 64 h 64"/>
                <a:gd name="T8" fmla="*/ 16 w 32"/>
                <a:gd name="T9" fmla="*/ 0 h 64"/>
                <a:gd name="T10" fmla="*/ 16 w 32"/>
                <a:gd name="T11" fmla="*/ 64 h 64"/>
                <a:gd name="T12" fmla="*/ 0 w 32"/>
                <a:gd name="T13" fmla="*/ 0 h 64"/>
                <a:gd name="T14" fmla="*/ 32 w 32"/>
                <a:gd name="T15" fmla="*/ 0 h 64"/>
                <a:gd name="T16" fmla="*/ 0 w 32"/>
                <a:gd name="T17" fmla="*/ 0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64"/>
                <a:gd name="T29" fmla="*/ 32 w 32"/>
                <a:gd name="T30" fmla="*/ 64 h 6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64">
                  <a:moveTo>
                    <a:pt x="0" y="64"/>
                  </a:moveTo>
                  <a:lnTo>
                    <a:pt x="32" y="64"/>
                  </a:lnTo>
                  <a:lnTo>
                    <a:pt x="0" y="64"/>
                  </a:lnTo>
                  <a:close/>
                  <a:moveTo>
                    <a:pt x="16" y="64"/>
                  </a:moveTo>
                  <a:lnTo>
                    <a:pt x="16" y="0"/>
                  </a:lnTo>
                  <a:lnTo>
                    <a:pt x="16" y="64"/>
                  </a:lnTo>
                  <a:close/>
                  <a:moveTo>
                    <a:pt x="0" y="0"/>
                  </a:moveTo>
                  <a:lnTo>
                    <a:pt x="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5312" name="Freeform 46"/>
            <p:cNvSpPr>
              <a:spLocks noEditPoints="1"/>
            </p:cNvSpPr>
            <p:nvPr/>
          </p:nvSpPr>
          <p:spPr bwMode="auto">
            <a:xfrm>
              <a:off x="4529138" y="3939035"/>
              <a:ext cx="50800" cy="70454"/>
            </a:xfrm>
            <a:custGeom>
              <a:avLst/>
              <a:gdLst>
                <a:gd name="T0" fmla="*/ 0 w 32"/>
                <a:gd name="T1" fmla="*/ 64 h 64"/>
                <a:gd name="T2" fmla="*/ 32 w 32"/>
                <a:gd name="T3" fmla="*/ 64 h 64"/>
                <a:gd name="T4" fmla="*/ 16 w 32"/>
                <a:gd name="T5" fmla="*/ 64 h 64"/>
                <a:gd name="T6" fmla="*/ 16 w 32"/>
                <a:gd name="T7" fmla="*/ 0 h 64"/>
                <a:gd name="T8" fmla="*/ 0 w 32"/>
                <a:gd name="T9" fmla="*/ 0 h 64"/>
                <a:gd name="T10" fmla="*/ 32 w 32"/>
                <a:gd name="T11" fmla="*/ 0 h 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64"/>
                <a:gd name="T20" fmla="*/ 32 w 32"/>
                <a:gd name="T21" fmla="*/ 64 h 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64">
                  <a:moveTo>
                    <a:pt x="0" y="64"/>
                  </a:moveTo>
                  <a:lnTo>
                    <a:pt x="32" y="64"/>
                  </a:lnTo>
                  <a:moveTo>
                    <a:pt x="16" y="64"/>
                  </a:moveTo>
                  <a:lnTo>
                    <a:pt x="16" y="0"/>
                  </a:lnTo>
                  <a:moveTo>
                    <a:pt x="0" y="0"/>
                  </a:moveTo>
                  <a:lnTo>
                    <a:pt x="32" y="0"/>
                  </a:lnTo>
                </a:path>
              </a:pathLst>
            </a:custGeom>
            <a:noFill/>
            <a:ln w="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5313" name="Freeform 47"/>
            <p:cNvSpPr>
              <a:spLocks noEditPoints="1"/>
            </p:cNvSpPr>
            <p:nvPr/>
          </p:nvSpPr>
          <p:spPr bwMode="auto">
            <a:xfrm>
              <a:off x="5033963" y="3658321"/>
              <a:ext cx="50800" cy="124395"/>
            </a:xfrm>
            <a:custGeom>
              <a:avLst/>
              <a:gdLst>
                <a:gd name="T0" fmla="*/ 0 w 32"/>
                <a:gd name="T1" fmla="*/ 113 h 113"/>
                <a:gd name="T2" fmla="*/ 32 w 32"/>
                <a:gd name="T3" fmla="*/ 113 h 113"/>
                <a:gd name="T4" fmla="*/ 0 w 32"/>
                <a:gd name="T5" fmla="*/ 113 h 113"/>
                <a:gd name="T6" fmla="*/ 16 w 32"/>
                <a:gd name="T7" fmla="*/ 113 h 113"/>
                <a:gd name="T8" fmla="*/ 16 w 32"/>
                <a:gd name="T9" fmla="*/ 0 h 113"/>
                <a:gd name="T10" fmla="*/ 16 w 32"/>
                <a:gd name="T11" fmla="*/ 113 h 113"/>
                <a:gd name="T12" fmla="*/ 0 w 32"/>
                <a:gd name="T13" fmla="*/ 0 h 113"/>
                <a:gd name="T14" fmla="*/ 32 w 32"/>
                <a:gd name="T15" fmla="*/ 0 h 113"/>
                <a:gd name="T16" fmla="*/ 0 w 32"/>
                <a:gd name="T17" fmla="*/ 0 h 1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113"/>
                <a:gd name="T29" fmla="*/ 32 w 32"/>
                <a:gd name="T30" fmla="*/ 113 h 1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113">
                  <a:moveTo>
                    <a:pt x="0" y="113"/>
                  </a:moveTo>
                  <a:lnTo>
                    <a:pt x="32" y="113"/>
                  </a:lnTo>
                  <a:lnTo>
                    <a:pt x="0" y="113"/>
                  </a:lnTo>
                  <a:close/>
                  <a:moveTo>
                    <a:pt x="16" y="113"/>
                  </a:moveTo>
                  <a:lnTo>
                    <a:pt x="16" y="0"/>
                  </a:lnTo>
                  <a:lnTo>
                    <a:pt x="16" y="113"/>
                  </a:lnTo>
                  <a:close/>
                  <a:moveTo>
                    <a:pt x="0" y="0"/>
                  </a:moveTo>
                  <a:lnTo>
                    <a:pt x="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5314" name="Freeform 48"/>
            <p:cNvSpPr>
              <a:spLocks noEditPoints="1"/>
            </p:cNvSpPr>
            <p:nvPr/>
          </p:nvSpPr>
          <p:spPr bwMode="auto">
            <a:xfrm>
              <a:off x="5033963" y="3658321"/>
              <a:ext cx="50800" cy="124395"/>
            </a:xfrm>
            <a:custGeom>
              <a:avLst/>
              <a:gdLst>
                <a:gd name="T0" fmla="*/ 0 w 32"/>
                <a:gd name="T1" fmla="*/ 113 h 113"/>
                <a:gd name="T2" fmla="*/ 32 w 32"/>
                <a:gd name="T3" fmla="*/ 113 h 113"/>
                <a:gd name="T4" fmla="*/ 16 w 32"/>
                <a:gd name="T5" fmla="*/ 113 h 113"/>
                <a:gd name="T6" fmla="*/ 16 w 32"/>
                <a:gd name="T7" fmla="*/ 0 h 113"/>
                <a:gd name="T8" fmla="*/ 0 w 32"/>
                <a:gd name="T9" fmla="*/ 0 h 113"/>
                <a:gd name="T10" fmla="*/ 32 w 32"/>
                <a:gd name="T11" fmla="*/ 0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113"/>
                <a:gd name="T20" fmla="*/ 32 w 32"/>
                <a:gd name="T21" fmla="*/ 113 h 1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113">
                  <a:moveTo>
                    <a:pt x="0" y="113"/>
                  </a:moveTo>
                  <a:lnTo>
                    <a:pt x="32" y="113"/>
                  </a:lnTo>
                  <a:moveTo>
                    <a:pt x="16" y="113"/>
                  </a:moveTo>
                  <a:lnTo>
                    <a:pt x="16" y="0"/>
                  </a:lnTo>
                  <a:moveTo>
                    <a:pt x="0" y="0"/>
                  </a:moveTo>
                  <a:lnTo>
                    <a:pt x="32" y="0"/>
                  </a:lnTo>
                </a:path>
              </a:pathLst>
            </a:custGeom>
            <a:noFill/>
            <a:ln w="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5315" name="Freeform 49"/>
            <p:cNvSpPr>
              <a:spLocks noEditPoints="1"/>
            </p:cNvSpPr>
            <p:nvPr/>
          </p:nvSpPr>
          <p:spPr bwMode="auto">
            <a:xfrm>
              <a:off x="5540375" y="3450264"/>
              <a:ext cx="50800" cy="162924"/>
            </a:xfrm>
            <a:custGeom>
              <a:avLst/>
              <a:gdLst>
                <a:gd name="T0" fmla="*/ 0 w 32"/>
                <a:gd name="T1" fmla="*/ 148 h 148"/>
                <a:gd name="T2" fmla="*/ 32 w 32"/>
                <a:gd name="T3" fmla="*/ 148 h 148"/>
                <a:gd name="T4" fmla="*/ 0 w 32"/>
                <a:gd name="T5" fmla="*/ 148 h 148"/>
                <a:gd name="T6" fmla="*/ 16 w 32"/>
                <a:gd name="T7" fmla="*/ 148 h 148"/>
                <a:gd name="T8" fmla="*/ 16 w 32"/>
                <a:gd name="T9" fmla="*/ 0 h 148"/>
                <a:gd name="T10" fmla="*/ 16 w 32"/>
                <a:gd name="T11" fmla="*/ 148 h 148"/>
                <a:gd name="T12" fmla="*/ 0 w 32"/>
                <a:gd name="T13" fmla="*/ 0 h 148"/>
                <a:gd name="T14" fmla="*/ 32 w 32"/>
                <a:gd name="T15" fmla="*/ 0 h 148"/>
                <a:gd name="T16" fmla="*/ 0 w 32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148"/>
                <a:gd name="T29" fmla="*/ 32 w 32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148">
                  <a:moveTo>
                    <a:pt x="0" y="148"/>
                  </a:moveTo>
                  <a:lnTo>
                    <a:pt x="32" y="148"/>
                  </a:lnTo>
                  <a:lnTo>
                    <a:pt x="0" y="148"/>
                  </a:lnTo>
                  <a:close/>
                  <a:moveTo>
                    <a:pt x="16" y="148"/>
                  </a:moveTo>
                  <a:lnTo>
                    <a:pt x="16" y="0"/>
                  </a:lnTo>
                  <a:lnTo>
                    <a:pt x="16" y="148"/>
                  </a:lnTo>
                  <a:close/>
                  <a:moveTo>
                    <a:pt x="0" y="0"/>
                  </a:moveTo>
                  <a:lnTo>
                    <a:pt x="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5316" name="Freeform 50"/>
            <p:cNvSpPr>
              <a:spLocks noEditPoints="1"/>
            </p:cNvSpPr>
            <p:nvPr/>
          </p:nvSpPr>
          <p:spPr bwMode="auto">
            <a:xfrm>
              <a:off x="5540375" y="3450264"/>
              <a:ext cx="50800" cy="162924"/>
            </a:xfrm>
            <a:custGeom>
              <a:avLst/>
              <a:gdLst>
                <a:gd name="T0" fmla="*/ 0 w 32"/>
                <a:gd name="T1" fmla="*/ 148 h 148"/>
                <a:gd name="T2" fmla="*/ 32 w 32"/>
                <a:gd name="T3" fmla="*/ 148 h 148"/>
                <a:gd name="T4" fmla="*/ 16 w 32"/>
                <a:gd name="T5" fmla="*/ 148 h 148"/>
                <a:gd name="T6" fmla="*/ 16 w 32"/>
                <a:gd name="T7" fmla="*/ 0 h 148"/>
                <a:gd name="T8" fmla="*/ 0 w 32"/>
                <a:gd name="T9" fmla="*/ 0 h 148"/>
                <a:gd name="T10" fmla="*/ 32 w 32"/>
                <a:gd name="T11" fmla="*/ 0 h 1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148"/>
                <a:gd name="T20" fmla="*/ 32 w 32"/>
                <a:gd name="T21" fmla="*/ 148 h 1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148">
                  <a:moveTo>
                    <a:pt x="0" y="148"/>
                  </a:moveTo>
                  <a:lnTo>
                    <a:pt x="32" y="148"/>
                  </a:lnTo>
                  <a:moveTo>
                    <a:pt x="16" y="148"/>
                  </a:moveTo>
                  <a:lnTo>
                    <a:pt x="16" y="0"/>
                  </a:lnTo>
                  <a:moveTo>
                    <a:pt x="0" y="0"/>
                  </a:moveTo>
                  <a:lnTo>
                    <a:pt x="32" y="0"/>
                  </a:lnTo>
                </a:path>
              </a:pathLst>
            </a:custGeom>
            <a:noFill/>
            <a:ln w="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5317" name="Freeform 51"/>
            <p:cNvSpPr>
              <a:spLocks noEditPoints="1"/>
            </p:cNvSpPr>
            <p:nvPr/>
          </p:nvSpPr>
          <p:spPr bwMode="auto">
            <a:xfrm>
              <a:off x="6045200" y="3063870"/>
              <a:ext cx="50800" cy="527301"/>
            </a:xfrm>
            <a:custGeom>
              <a:avLst/>
              <a:gdLst>
                <a:gd name="T0" fmla="*/ 0 w 32"/>
                <a:gd name="T1" fmla="*/ 479 h 479"/>
                <a:gd name="T2" fmla="*/ 32 w 32"/>
                <a:gd name="T3" fmla="*/ 479 h 479"/>
                <a:gd name="T4" fmla="*/ 0 w 32"/>
                <a:gd name="T5" fmla="*/ 479 h 479"/>
                <a:gd name="T6" fmla="*/ 16 w 32"/>
                <a:gd name="T7" fmla="*/ 479 h 479"/>
                <a:gd name="T8" fmla="*/ 16 w 32"/>
                <a:gd name="T9" fmla="*/ 0 h 479"/>
                <a:gd name="T10" fmla="*/ 16 w 32"/>
                <a:gd name="T11" fmla="*/ 479 h 479"/>
                <a:gd name="T12" fmla="*/ 0 w 32"/>
                <a:gd name="T13" fmla="*/ 0 h 479"/>
                <a:gd name="T14" fmla="*/ 32 w 32"/>
                <a:gd name="T15" fmla="*/ 0 h 479"/>
                <a:gd name="T16" fmla="*/ 0 w 32"/>
                <a:gd name="T17" fmla="*/ 0 h 4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479"/>
                <a:gd name="T29" fmla="*/ 32 w 32"/>
                <a:gd name="T30" fmla="*/ 479 h 4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479">
                  <a:moveTo>
                    <a:pt x="0" y="479"/>
                  </a:moveTo>
                  <a:lnTo>
                    <a:pt x="32" y="479"/>
                  </a:lnTo>
                  <a:lnTo>
                    <a:pt x="0" y="479"/>
                  </a:lnTo>
                  <a:close/>
                  <a:moveTo>
                    <a:pt x="16" y="479"/>
                  </a:moveTo>
                  <a:lnTo>
                    <a:pt x="16" y="0"/>
                  </a:lnTo>
                  <a:lnTo>
                    <a:pt x="16" y="479"/>
                  </a:lnTo>
                  <a:close/>
                  <a:moveTo>
                    <a:pt x="0" y="0"/>
                  </a:moveTo>
                  <a:lnTo>
                    <a:pt x="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5318" name="Freeform 52"/>
            <p:cNvSpPr>
              <a:spLocks noEditPoints="1"/>
            </p:cNvSpPr>
            <p:nvPr/>
          </p:nvSpPr>
          <p:spPr bwMode="auto">
            <a:xfrm>
              <a:off x="6045200" y="3063870"/>
              <a:ext cx="50800" cy="527301"/>
            </a:xfrm>
            <a:custGeom>
              <a:avLst/>
              <a:gdLst>
                <a:gd name="T0" fmla="*/ 0 w 32"/>
                <a:gd name="T1" fmla="*/ 479 h 479"/>
                <a:gd name="T2" fmla="*/ 32 w 32"/>
                <a:gd name="T3" fmla="*/ 479 h 479"/>
                <a:gd name="T4" fmla="*/ 16 w 32"/>
                <a:gd name="T5" fmla="*/ 479 h 479"/>
                <a:gd name="T6" fmla="*/ 16 w 32"/>
                <a:gd name="T7" fmla="*/ 0 h 479"/>
                <a:gd name="T8" fmla="*/ 0 w 32"/>
                <a:gd name="T9" fmla="*/ 0 h 479"/>
                <a:gd name="T10" fmla="*/ 32 w 32"/>
                <a:gd name="T11" fmla="*/ 0 h 4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479"/>
                <a:gd name="T20" fmla="*/ 32 w 32"/>
                <a:gd name="T21" fmla="*/ 479 h 4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479">
                  <a:moveTo>
                    <a:pt x="0" y="479"/>
                  </a:moveTo>
                  <a:lnTo>
                    <a:pt x="32" y="479"/>
                  </a:lnTo>
                  <a:moveTo>
                    <a:pt x="16" y="479"/>
                  </a:moveTo>
                  <a:lnTo>
                    <a:pt x="16" y="0"/>
                  </a:lnTo>
                  <a:moveTo>
                    <a:pt x="0" y="0"/>
                  </a:moveTo>
                  <a:lnTo>
                    <a:pt x="32" y="0"/>
                  </a:lnTo>
                </a:path>
              </a:pathLst>
            </a:custGeom>
            <a:noFill/>
            <a:ln w="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5319" name="Freeform 53"/>
            <p:cNvSpPr>
              <a:spLocks noEditPoints="1"/>
            </p:cNvSpPr>
            <p:nvPr/>
          </p:nvSpPr>
          <p:spPr bwMode="auto">
            <a:xfrm>
              <a:off x="4733925" y="4068934"/>
              <a:ext cx="50800" cy="53941"/>
            </a:xfrm>
            <a:custGeom>
              <a:avLst/>
              <a:gdLst>
                <a:gd name="T0" fmla="*/ 0 w 32"/>
                <a:gd name="T1" fmla="*/ 49 h 49"/>
                <a:gd name="T2" fmla="*/ 32 w 32"/>
                <a:gd name="T3" fmla="*/ 49 h 49"/>
                <a:gd name="T4" fmla="*/ 0 w 32"/>
                <a:gd name="T5" fmla="*/ 49 h 49"/>
                <a:gd name="T6" fmla="*/ 16 w 32"/>
                <a:gd name="T7" fmla="*/ 49 h 49"/>
                <a:gd name="T8" fmla="*/ 16 w 32"/>
                <a:gd name="T9" fmla="*/ 0 h 49"/>
                <a:gd name="T10" fmla="*/ 16 w 32"/>
                <a:gd name="T11" fmla="*/ 49 h 49"/>
                <a:gd name="T12" fmla="*/ 0 w 32"/>
                <a:gd name="T13" fmla="*/ 0 h 49"/>
                <a:gd name="T14" fmla="*/ 32 w 32"/>
                <a:gd name="T15" fmla="*/ 0 h 49"/>
                <a:gd name="T16" fmla="*/ 0 w 32"/>
                <a:gd name="T17" fmla="*/ 0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49"/>
                <a:gd name="T29" fmla="*/ 32 w 32"/>
                <a:gd name="T30" fmla="*/ 49 h 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49">
                  <a:moveTo>
                    <a:pt x="0" y="49"/>
                  </a:moveTo>
                  <a:lnTo>
                    <a:pt x="32" y="49"/>
                  </a:lnTo>
                  <a:lnTo>
                    <a:pt x="0" y="49"/>
                  </a:lnTo>
                  <a:close/>
                  <a:moveTo>
                    <a:pt x="16" y="49"/>
                  </a:moveTo>
                  <a:lnTo>
                    <a:pt x="16" y="0"/>
                  </a:lnTo>
                  <a:lnTo>
                    <a:pt x="16" y="49"/>
                  </a:lnTo>
                  <a:close/>
                  <a:moveTo>
                    <a:pt x="0" y="0"/>
                  </a:moveTo>
                  <a:lnTo>
                    <a:pt x="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5320" name="Freeform 54"/>
            <p:cNvSpPr>
              <a:spLocks noEditPoints="1"/>
            </p:cNvSpPr>
            <p:nvPr/>
          </p:nvSpPr>
          <p:spPr bwMode="auto">
            <a:xfrm>
              <a:off x="4733925" y="4068934"/>
              <a:ext cx="50800" cy="53941"/>
            </a:xfrm>
            <a:custGeom>
              <a:avLst/>
              <a:gdLst>
                <a:gd name="T0" fmla="*/ 0 w 32"/>
                <a:gd name="T1" fmla="*/ 49 h 49"/>
                <a:gd name="T2" fmla="*/ 32 w 32"/>
                <a:gd name="T3" fmla="*/ 49 h 49"/>
                <a:gd name="T4" fmla="*/ 16 w 32"/>
                <a:gd name="T5" fmla="*/ 49 h 49"/>
                <a:gd name="T6" fmla="*/ 16 w 32"/>
                <a:gd name="T7" fmla="*/ 0 h 49"/>
                <a:gd name="T8" fmla="*/ 0 w 32"/>
                <a:gd name="T9" fmla="*/ 0 h 49"/>
                <a:gd name="T10" fmla="*/ 32 w 32"/>
                <a:gd name="T11" fmla="*/ 0 h 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49"/>
                <a:gd name="T20" fmla="*/ 32 w 32"/>
                <a:gd name="T21" fmla="*/ 49 h 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49">
                  <a:moveTo>
                    <a:pt x="0" y="49"/>
                  </a:moveTo>
                  <a:lnTo>
                    <a:pt x="32" y="49"/>
                  </a:lnTo>
                  <a:moveTo>
                    <a:pt x="16" y="49"/>
                  </a:moveTo>
                  <a:lnTo>
                    <a:pt x="16" y="0"/>
                  </a:lnTo>
                  <a:moveTo>
                    <a:pt x="0" y="0"/>
                  </a:moveTo>
                  <a:lnTo>
                    <a:pt x="32" y="0"/>
                  </a:lnTo>
                </a:path>
              </a:pathLst>
            </a:custGeom>
            <a:noFill/>
            <a:ln w="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5321" name="Freeform 55"/>
            <p:cNvSpPr>
              <a:spLocks noEditPoints="1"/>
            </p:cNvSpPr>
            <p:nvPr/>
          </p:nvSpPr>
          <p:spPr bwMode="auto">
            <a:xfrm>
              <a:off x="5238750" y="3932430"/>
              <a:ext cx="50800" cy="60546"/>
            </a:xfrm>
            <a:custGeom>
              <a:avLst/>
              <a:gdLst>
                <a:gd name="T0" fmla="*/ 0 w 32"/>
                <a:gd name="T1" fmla="*/ 55 h 55"/>
                <a:gd name="T2" fmla="*/ 32 w 32"/>
                <a:gd name="T3" fmla="*/ 55 h 55"/>
                <a:gd name="T4" fmla="*/ 0 w 32"/>
                <a:gd name="T5" fmla="*/ 55 h 55"/>
                <a:gd name="T6" fmla="*/ 16 w 32"/>
                <a:gd name="T7" fmla="*/ 55 h 55"/>
                <a:gd name="T8" fmla="*/ 16 w 32"/>
                <a:gd name="T9" fmla="*/ 0 h 55"/>
                <a:gd name="T10" fmla="*/ 16 w 32"/>
                <a:gd name="T11" fmla="*/ 55 h 55"/>
                <a:gd name="T12" fmla="*/ 0 w 32"/>
                <a:gd name="T13" fmla="*/ 0 h 55"/>
                <a:gd name="T14" fmla="*/ 32 w 32"/>
                <a:gd name="T15" fmla="*/ 0 h 55"/>
                <a:gd name="T16" fmla="*/ 0 w 32"/>
                <a:gd name="T17" fmla="*/ 0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55"/>
                <a:gd name="T29" fmla="*/ 32 w 32"/>
                <a:gd name="T30" fmla="*/ 55 h 5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55">
                  <a:moveTo>
                    <a:pt x="0" y="55"/>
                  </a:moveTo>
                  <a:lnTo>
                    <a:pt x="32" y="55"/>
                  </a:lnTo>
                  <a:lnTo>
                    <a:pt x="0" y="55"/>
                  </a:lnTo>
                  <a:close/>
                  <a:moveTo>
                    <a:pt x="16" y="55"/>
                  </a:moveTo>
                  <a:lnTo>
                    <a:pt x="16" y="0"/>
                  </a:lnTo>
                  <a:lnTo>
                    <a:pt x="16" y="55"/>
                  </a:lnTo>
                  <a:close/>
                  <a:moveTo>
                    <a:pt x="0" y="0"/>
                  </a:moveTo>
                  <a:lnTo>
                    <a:pt x="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5322" name="Freeform 56"/>
            <p:cNvSpPr>
              <a:spLocks noEditPoints="1"/>
            </p:cNvSpPr>
            <p:nvPr/>
          </p:nvSpPr>
          <p:spPr bwMode="auto">
            <a:xfrm>
              <a:off x="5238750" y="3932430"/>
              <a:ext cx="50800" cy="60546"/>
            </a:xfrm>
            <a:custGeom>
              <a:avLst/>
              <a:gdLst>
                <a:gd name="T0" fmla="*/ 0 w 32"/>
                <a:gd name="T1" fmla="*/ 55 h 55"/>
                <a:gd name="T2" fmla="*/ 32 w 32"/>
                <a:gd name="T3" fmla="*/ 55 h 55"/>
                <a:gd name="T4" fmla="*/ 16 w 32"/>
                <a:gd name="T5" fmla="*/ 55 h 55"/>
                <a:gd name="T6" fmla="*/ 16 w 32"/>
                <a:gd name="T7" fmla="*/ 0 h 55"/>
                <a:gd name="T8" fmla="*/ 0 w 32"/>
                <a:gd name="T9" fmla="*/ 0 h 55"/>
                <a:gd name="T10" fmla="*/ 32 w 32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55"/>
                <a:gd name="T20" fmla="*/ 32 w 32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55">
                  <a:moveTo>
                    <a:pt x="0" y="55"/>
                  </a:moveTo>
                  <a:lnTo>
                    <a:pt x="32" y="55"/>
                  </a:lnTo>
                  <a:moveTo>
                    <a:pt x="16" y="55"/>
                  </a:moveTo>
                  <a:lnTo>
                    <a:pt x="16" y="0"/>
                  </a:lnTo>
                  <a:moveTo>
                    <a:pt x="0" y="0"/>
                  </a:moveTo>
                  <a:lnTo>
                    <a:pt x="32" y="0"/>
                  </a:lnTo>
                </a:path>
              </a:pathLst>
            </a:custGeom>
            <a:noFill/>
            <a:ln w="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5323" name="Freeform 57"/>
            <p:cNvSpPr>
              <a:spLocks noEditPoints="1"/>
            </p:cNvSpPr>
            <p:nvPr/>
          </p:nvSpPr>
          <p:spPr bwMode="auto">
            <a:xfrm>
              <a:off x="5745163" y="3803632"/>
              <a:ext cx="50800" cy="83664"/>
            </a:xfrm>
            <a:custGeom>
              <a:avLst/>
              <a:gdLst>
                <a:gd name="T0" fmla="*/ 0 w 32"/>
                <a:gd name="T1" fmla="*/ 76 h 76"/>
                <a:gd name="T2" fmla="*/ 32 w 32"/>
                <a:gd name="T3" fmla="*/ 76 h 76"/>
                <a:gd name="T4" fmla="*/ 0 w 32"/>
                <a:gd name="T5" fmla="*/ 76 h 76"/>
                <a:gd name="T6" fmla="*/ 16 w 32"/>
                <a:gd name="T7" fmla="*/ 76 h 76"/>
                <a:gd name="T8" fmla="*/ 16 w 32"/>
                <a:gd name="T9" fmla="*/ 0 h 76"/>
                <a:gd name="T10" fmla="*/ 16 w 32"/>
                <a:gd name="T11" fmla="*/ 76 h 76"/>
                <a:gd name="T12" fmla="*/ 0 w 32"/>
                <a:gd name="T13" fmla="*/ 0 h 76"/>
                <a:gd name="T14" fmla="*/ 32 w 32"/>
                <a:gd name="T15" fmla="*/ 0 h 76"/>
                <a:gd name="T16" fmla="*/ 0 w 32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76"/>
                <a:gd name="T29" fmla="*/ 32 w 32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76">
                  <a:moveTo>
                    <a:pt x="0" y="76"/>
                  </a:moveTo>
                  <a:lnTo>
                    <a:pt x="32" y="76"/>
                  </a:lnTo>
                  <a:lnTo>
                    <a:pt x="0" y="76"/>
                  </a:lnTo>
                  <a:close/>
                  <a:moveTo>
                    <a:pt x="16" y="76"/>
                  </a:moveTo>
                  <a:lnTo>
                    <a:pt x="16" y="0"/>
                  </a:lnTo>
                  <a:lnTo>
                    <a:pt x="16" y="76"/>
                  </a:lnTo>
                  <a:close/>
                  <a:moveTo>
                    <a:pt x="0" y="0"/>
                  </a:moveTo>
                  <a:lnTo>
                    <a:pt x="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5324" name="Freeform 58"/>
            <p:cNvSpPr>
              <a:spLocks noEditPoints="1"/>
            </p:cNvSpPr>
            <p:nvPr/>
          </p:nvSpPr>
          <p:spPr bwMode="auto">
            <a:xfrm>
              <a:off x="5745163" y="3803632"/>
              <a:ext cx="50800" cy="83664"/>
            </a:xfrm>
            <a:custGeom>
              <a:avLst/>
              <a:gdLst>
                <a:gd name="T0" fmla="*/ 0 w 32"/>
                <a:gd name="T1" fmla="*/ 76 h 76"/>
                <a:gd name="T2" fmla="*/ 32 w 32"/>
                <a:gd name="T3" fmla="*/ 76 h 76"/>
                <a:gd name="T4" fmla="*/ 16 w 32"/>
                <a:gd name="T5" fmla="*/ 76 h 76"/>
                <a:gd name="T6" fmla="*/ 16 w 32"/>
                <a:gd name="T7" fmla="*/ 0 h 76"/>
                <a:gd name="T8" fmla="*/ 0 w 32"/>
                <a:gd name="T9" fmla="*/ 0 h 76"/>
                <a:gd name="T10" fmla="*/ 32 w 32"/>
                <a:gd name="T11" fmla="*/ 0 h 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76"/>
                <a:gd name="T20" fmla="*/ 32 w 32"/>
                <a:gd name="T21" fmla="*/ 76 h 7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76">
                  <a:moveTo>
                    <a:pt x="0" y="76"/>
                  </a:moveTo>
                  <a:lnTo>
                    <a:pt x="32" y="76"/>
                  </a:lnTo>
                  <a:moveTo>
                    <a:pt x="16" y="76"/>
                  </a:moveTo>
                  <a:lnTo>
                    <a:pt x="16" y="0"/>
                  </a:lnTo>
                  <a:moveTo>
                    <a:pt x="0" y="0"/>
                  </a:moveTo>
                  <a:lnTo>
                    <a:pt x="32" y="0"/>
                  </a:lnTo>
                </a:path>
              </a:pathLst>
            </a:custGeom>
            <a:noFill/>
            <a:ln w="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5325" name="Freeform 59"/>
            <p:cNvSpPr>
              <a:spLocks noEditPoints="1"/>
            </p:cNvSpPr>
            <p:nvPr/>
          </p:nvSpPr>
          <p:spPr bwMode="auto">
            <a:xfrm>
              <a:off x="6249988" y="3755195"/>
              <a:ext cx="50800" cy="95773"/>
            </a:xfrm>
            <a:custGeom>
              <a:avLst/>
              <a:gdLst>
                <a:gd name="T0" fmla="*/ 0 w 32"/>
                <a:gd name="T1" fmla="*/ 87 h 87"/>
                <a:gd name="T2" fmla="*/ 32 w 32"/>
                <a:gd name="T3" fmla="*/ 87 h 87"/>
                <a:gd name="T4" fmla="*/ 0 w 32"/>
                <a:gd name="T5" fmla="*/ 87 h 87"/>
                <a:gd name="T6" fmla="*/ 16 w 32"/>
                <a:gd name="T7" fmla="*/ 87 h 87"/>
                <a:gd name="T8" fmla="*/ 16 w 32"/>
                <a:gd name="T9" fmla="*/ 0 h 87"/>
                <a:gd name="T10" fmla="*/ 16 w 32"/>
                <a:gd name="T11" fmla="*/ 87 h 87"/>
                <a:gd name="T12" fmla="*/ 0 w 32"/>
                <a:gd name="T13" fmla="*/ 0 h 87"/>
                <a:gd name="T14" fmla="*/ 32 w 32"/>
                <a:gd name="T15" fmla="*/ 0 h 87"/>
                <a:gd name="T16" fmla="*/ 0 w 32"/>
                <a:gd name="T17" fmla="*/ 0 h 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87"/>
                <a:gd name="T29" fmla="*/ 32 w 32"/>
                <a:gd name="T30" fmla="*/ 87 h 8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87">
                  <a:moveTo>
                    <a:pt x="0" y="87"/>
                  </a:moveTo>
                  <a:lnTo>
                    <a:pt x="32" y="87"/>
                  </a:lnTo>
                  <a:lnTo>
                    <a:pt x="0" y="87"/>
                  </a:lnTo>
                  <a:close/>
                  <a:moveTo>
                    <a:pt x="16" y="87"/>
                  </a:moveTo>
                  <a:lnTo>
                    <a:pt x="16" y="0"/>
                  </a:lnTo>
                  <a:lnTo>
                    <a:pt x="16" y="87"/>
                  </a:lnTo>
                  <a:close/>
                  <a:moveTo>
                    <a:pt x="0" y="0"/>
                  </a:moveTo>
                  <a:lnTo>
                    <a:pt x="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5326" name="Freeform 60"/>
            <p:cNvSpPr>
              <a:spLocks noEditPoints="1"/>
            </p:cNvSpPr>
            <p:nvPr/>
          </p:nvSpPr>
          <p:spPr bwMode="auto">
            <a:xfrm>
              <a:off x="6249988" y="3755195"/>
              <a:ext cx="50800" cy="95773"/>
            </a:xfrm>
            <a:custGeom>
              <a:avLst/>
              <a:gdLst>
                <a:gd name="T0" fmla="*/ 0 w 32"/>
                <a:gd name="T1" fmla="*/ 87 h 87"/>
                <a:gd name="T2" fmla="*/ 32 w 32"/>
                <a:gd name="T3" fmla="*/ 87 h 87"/>
                <a:gd name="T4" fmla="*/ 16 w 32"/>
                <a:gd name="T5" fmla="*/ 87 h 87"/>
                <a:gd name="T6" fmla="*/ 16 w 32"/>
                <a:gd name="T7" fmla="*/ 0 h 87"/>
                <a:gd name="T8" fmla="*/ 0 w 32"/>
                <a:gd name="T9" fmla="*/ 0 h 87"/>
                <a:gd name="T10" fmla="*/ 32 w 32"/>
                <a:gd name="T11" fmla="*/ 0 h 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87"/>
                <a:gd name="T20" fmla="*/ 32 w 32"/>
                <a:gd name="T21" fmla="*/ 87 h 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87">
                  <a:moveTo>
                    <a:pt x="0" y="87"/>
                  </a:moveTo>
                  <a:lnTo>
                    <a:pt x="32" y="87"/>
                  </a:lnTo>
                  <a:moveTo>
                    <a:pt x="16" y="87"/>
                  </a:moveTo>
                  <a:lnTo>
                    <a:pt x="16" y="0"/>
                  </a:lnTo>
                  <a:moveTo>
                    <a:pt x="0" y="0"/>
                  </a:moveTo>
                  <a:lnTo>
                    <a:pt x="32" y="0"/>
                  </a:lnTo>
                </a:path>
              </a:pathLst>
            </a:custGeom>
            <a:noFill/>
            <a:ln w="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5327" name="Rectangle 38"/>
            <p:cNvSpPr>
              <a:spLocks noChangeArrowheads="1"/>
            </p:cNvSpPr>
            <p:nvPr/>
          </p:nvSpPr>
          <p:spPr bwMode="auto">
            <a:xfrm>
              <a:off x="4554665" y="3611565"/>
              <a:ext cx="112584" cy="93705"/>
            </a:xfrm>
            <a:prstGeom prst="rect">
              <a:avLst/>
            </a:prstGeom>
            <a:solidFill>
              <a:srgbClr val="8EB541"/>
            </a:solidFill>
            <a:ln w="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en-US" sz="2000"/>
            </a:p>
          </p:txBody>
        </p:sp>
        <p:sp>
          <p:nvSpPr>
            <p:cNvPr id="55328" name="TextBox 2019"/>
            <p:cNvSpPr txBox="1">
              <a:spLocks noChangeArrowheads="1"/>
            </p:cNvSpPr>
            <p:nvPr/>
          </p:nvSpPr>
          <p:spPr bwMode="auto">
            <a:xfrm>
              <a:off x="4638515" y="3561759"/>
              <a:ext cx="148707" cy="289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b="0"/>
                <a:t>X</a:t>
              </a:r>
            </a:p>
            <a:p>
              <a:pPr algn="l"/>
              <a:r>
                <a:rPr lang="en-US" sz="2000" b="0"/>
                <a:t>Y</a:t>
              </a:r>
            </a:p>
          </p:txBody>
        </p:sp>
        <p:sp>
          <p:nvSpPr>
            <p:cNvPr id="55329" name="TextBox 2020"/>
            <p:cNvSpPr txBox="1">
              <a:spLocks noChangeArrowheads="1"/>
            </p:cNvSpPr>
            <p:nvPr/>
          </p:nvSpPr>
          <p:spPr bwMode="auto">
            <a:xfrm>
              <a:off x="4535487" y="4274798"/>
              <a:ext cx="133643" cy="163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b="0"/>
                <a:t>0</a:t>
              </a:r>
            </a:p>
          </p:txBody>
        </p:sp>
        <p:sp>
          <p:nvSpPr>
            <p:cNvPr id="55330" name="TextBox 2021"/>
            <p:cNvSpPr txBox="1">
              <a:spLocks noChangeArrowheads="1"/>
            </p:cNvSpPr>
            <p:nvPr/>
          </p:nvSpPr>
          <p:spPr bwMode="auto">
            <a:xfrm>
              <a:off x="5046669" y="4274798"/>
              <a:ext cx="133643" cy="163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b="0"/>
                <a:t>1</a:t>
              </a:r>
            </a:p>
          </p:txBody>
        </p:sp>
        <p:sp>
          <p:nvSpPr>
            <p:cNvPr id="55331" name="TextBox 2022"/>
            <p:cNvSpPr txBox="1">
              <a:spLocks noChangeArrowheads="1"/>
            </p:cNvSpPr>
            <p:nvPr/>
          </p:nvSpPr>
          <p:spPr bwMode="auto">
            <a:xfrm>
              <a:off x="5557851" y="4274798"/>
              <a:ext cx="133643" cy="163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b="0"/>
                <a:t>2</a:t>
              </a:r>
            </a:p>
          </p:txBody>
        </p:sp>
        <p:sp>
          <p:nvSpPr>
            <p:cNvPr id="55332" name="TextBox 2023"/>
            <p:cNvSpPr txBox="1">
              <a:spLocks noChangeArrowheads="1"/>
            </p:cNvSpPr>
            <p:nvPr/>
          </p:nvSpPr>
          <p:spPr bwMode="auto">
            <a:xfrm>
              <a:off x="6069033" y="4274798"/>
              <a:ext cx="133643" cy="163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b="0"/>
                <a:t>3</a:t>
              </a:r>
            </a:p>
          </p:txBody>
        </p:sp>
        <p:sp>
          <p:nvSpPr>
            <p:cNvPr id="55333" name="TextBox 2024"/>
            <p:cNvSpPr txBox="1">
              <a:spLocks noChangeArrowheads="1"/>
            </p:cNvSpPr>
            <p:nvPr/>
          </p:nvSpPr>
          <p:spPr bwMode="auto">
            <a:xfrm>
              <a:off x="4900617" y="4376076"/>
              <a:ext cx="989432" cy="163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b="0"/>
                <a:t>Manhattan distance</a:t>
              </a:r>
            </a:p>
          </p:txBody>
        </p:sp>
        <p:sp>
          <p:nvSpPr>
            <p:cNvPr id="55334" name="TextBox 2025"/>
            <p:cNvSpPr txBox="1">
              <a:spLocks noChangeArrowheads="1"/>
            </p:cNvSpPr>
            <p:nvPr/>
          </p:nvSpPr>
          <p:spPr bwMode="auto">
            <a:xfrm>
              <a:off x="4142211" y="3205915"/>
              <a:ext cx="1536521" cy="163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b="0"/>
                <a:t>Button Size (finger length units)</a:t>
              </a:r>
            </a:p>
          </p:txBody>
        </p:sp>
        <p:sp>
          <p:nvSpPr>
            <p:cNvPr id="55335" name="TextBox 2026"/>
            <p:cNvSpPr txBox="1">
              <a:spLocks noChangeArrowheads="1"/>
            </p:cNvSpPr>
            <p:nvPr/>
          </p:nvSpPr>
          <p:spPr bwMode="auto">
            <a:xfrm>
              <a:off x="4133844" y="3394372"/>
              <a:ext cx="220981" cy="163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b="0"/>
                <a:t>0.8</a:t>
              </a:r>
            </a:p>
          </p:txBody>
        </p:sp>
        <p:sp>
          <p:nvSpPr>
            <p:cNvPr id="55336" name="TextBox 2027"/>
            <p:cNvSpPr txBox="1">
              <a:spLocks noChangeArrowheads="1"/>
            </p:cNvSpPr>
            <p:nvPr/>
          </p:nvSpPr>
          <p:spPr bwMode="auto">
            <a:xfrm>
              <a:off x="4133844" y="3751914"/>
              <a:ext cx="220981" cy="163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b="0"/>
                <a:t>0.4</a:t>
              </a:r>
            </a:p>
          </p:txBody>
        </p:sp>
        <p:sp>
          <p:nvSpPr>
            <p:cNvPr id="55337" name="TextBox 2028"/>
            <p:cNvSpPr txBox="1">
              <a:spLocks noChangeArrowheads="1"/>
            </p:cNvSpPr>
            <p:nvPr/>
          </p:nvSpPr>
          <p:spPr bwMode="auto">
            <a:xfrm>
              <a:off x="4133844" y="4108930"/>
              <a:ext cx="220981" cy="163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b="0"/>
                <a:t>0.0</a:t>
              </a:r>
            </a:p>
          </p:txBody>
        </p:sp>
        <p:sp>
          <p:nvSpPr>
            <p:cNvPr id="55338" name="Rectangle 38"/>
            <p:cNvSpPr>
              <a:spLocks noChangeArrowheads="1"/>
            </p:cNvSpPr>
            <p:nvPr/>
          </p:nvSpPr>
          <p:spPr bwMode="auto">
            <a:xfrm>
              <a:off x="4548658" y="3733932"/>
              <a:ext cx="112584" cy="93705"/>
            </a:xfrm>
            <a:prstGeom prst="rect">
              <a:avLst/>
            </a:prstGeom>
            <a:solidFill>
              <a:schemeClr val="bg1"/>
            </a:solidFill>
            <a:ln w="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en-US" sz="2000"/>
            </a:p>
          </p:txBody>
        </p:sp>
      </p:grpSp>
      <p:pic>
        <p:nvPicPr>
          <p:cNvPr id="1993" name="Picture 1992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477000" y="1142999"/>
            <a:ext cx="2336800" cy="3345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SUMMARY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HAVE WE LEARNED?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Visual short term memory allows users to go </a:t>
            </a:r>
            <a:r>
              <a:rPr lang="en-US" b="1" dirty="0" smtClean="0">
                <a:solidFill>
                  <a:srgbClr val="FF0000"/>
                </a:solidFill>
              </a:rPr>
              <a:t>back to a location.</a:t>
            </a:r>
          </a:p>
          <a:p>
            <a:endParaRPr lang="en-US" dirty="0" smtClean="0"/>
          </a:p>
          <a:p>
            <a:r>
              <a:rPr lang="en-US" dirty="0" smtClean="0"/>
              <a:t>Providing a visible reference point (the L) increases performance during </a:t>
            </a:r>
            <a:r>
              <a:rPr lang="en-US" b="1" dirty="0" smtClean="0">
                <a:solidFill>
                  <a:srgbClr val="FF0000"/>
                </a:solidFill>
              </a:rPr>
              <a:t>mobile</a:t>
            </a:r>
            <a:r>
              <a:rPr lang="en-US" dirty="0" smtClean="0"/>
              <a:t> use.</a:t>
            </a:r>
          </a:p>
          <a:p>
            <a:endParaRPr lang="en-US" dirty="0" smtClean="0"/>
          </a:p>
          <a:p>
            <a:r>
              <a:rPr lang="en-US" dirty="0" smtClean="0"/>
              <a:t>Using a finger + thumb coordinate system, system designers can create </a:t>
            </a:r>
            <a:r>
              <a:rPr lang="en-US" b="1" dirty="0" smtClean="0">
                <a:solidFill>
                  <a:srgbClr val="FF0000"/>
                </a:solidFill>
              </a:rPr>
              <a:t>addressable</a:t>
            </a:r>
            <a:r>
              <a:rPr lang="en-US" dirty="0" smtClean="0"/>
              <a:t> locations.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209800"/>
            <a:ext cx="2506132" cy="31326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43328"/>
                </a:solidFill>
              </a:rPr>
              <a:t>re-introduce spatial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52800" y="1905000"/>
            <a:ext cx="1905000" cy="2743200"/>
          </a:xfrm>
        </p:spPr>
        <p:txBody>
          <a:bodyPr/>
          <a:lstStyle/>
          <a:p>
            <a:r>
              <a:rPr lang="en-US" sz="20000" dirty="0" smtClean="0"/>
              <a:t>+</a:t>
            </a:r>
            <a:endParaRPr lang="en-US" sz="20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2209800"/>
            <a:ext cx="36576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5400" dirty="0" smtClean="0"/>
          </a:p>
          <a:p>
            <a:endParaRPr lang="en-US" sz="5400" dirty="0" smtClean="0"/>
          </a:p>
          <a:p>
            <a:endParaRPr lang="en-US" sz="5400" dirty="0" smtClean="0"/>
          </a:p>
          <a:p>
            <a:r>
              <a:rPr lang="en-US" sz="5400" dirty="0" smtClean="0"/>
              <a:t>back to the start…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people use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3657600" cy="4876799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en-US" dirty="0" smtClean="0"/>
              <a:t>Can people</a:t>
            </a:r>
          </a:p>
          <a:p>
            <a:pPr marL="0" indent="0">
              <a:spcBef>
                <a:spcPts val="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interact spatially </a:t>
            </a:r>
          </a:p>
          <a:p>
            <a:pPr marL="0" indent="0">
              <a:spcBef>
                <a:spcPts val="0"/>
              </a:spcBef>
            </a:pPr>
            <a:r>
              <a:rPr lang="en-US" dirty="0" smtClean="0"/>
              <a:t>with something they cannot see?</a:t>
            </a:r>
          </a:p>
          <a:p>
            <a:pPr marL="514350" indent="-514350">
              <a:buAutoNum type="arabicParenR"/>
            </a:pPr>
            <a:endParaRPr lang="en-US" dirty="0" smtClean="0"/>
          </a:p>
        </p:txBody>
      </p:sp>
      <p:sp>
        <p:nvSpPr>
          <p:cNvPr id="6" name="Freeform 119"/>
          <p:cNvSpPr>
            <a:spLocks/>
          </p:cNvSpPr>
          <p:nvPr/>
        </p:nvSpPr>
        <p:spPr bwMode="auto">
          <a:xfrm flipV="1">
            <a:off x="7622310" y="1756385"/>
            <a:ext cx="531091" cy="453417"/>
          </a:xfrm>
          <a:custGeom>
            <a:avLst/>
            <a:gdLst>
              <a:gd name="T0" fmla="*/ 121099 w 327546"/>
              <a:gd name="T1" fmla="*/ 2301 h 327547"/>
              <a:gd name="T2" fmla="*/ 2523 w 327546"/>
              <a:gd name="T3" fmla="*/ 0 h 327547"/>
              <a:gd name="T4" fmla="*/ 0 w 327546"/>
              <a:gd name="T5" fmla="*/ 110458 h 327547"/>
              <a:gd name="T6" fmla="*/ 10092 w 327546"/>
              <a:gd name="T7" fmla="*/ 110458 h 327547"/>
              <a:gd name="T8" fmla="*/ 0 60000 65536"/>
              <a:gd name="T9" fmla="*/ 0 60000 65536"/>
              <a:gd name="T10" fmla="*/ 0 60000 65536"/>
              <a:gd name="T11" fmla="*/ 0 60000 65536"/>
              <a:gd name="T12" fmla="*/ 0 w 327546"/>
              <a:gd name="T13" fmla="*/ 0 h 327547"/>
              <a:gd name="T14" fmla="*/ 327546 w 327546"/>
              <a:gd name="T15" fmla="*/ 327547 h 32754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7546" h="327547">
                <a:moveTo>
                  <a:pt x="327546" y="6824"/>
                </a:moveTo>
                <a:lnTo>
                  <a:pt x="6824" y="0"/>
                </a:lnTo>
                <a:lnTo>
                  <a:pt x="0" y="327547"/>
                </a:lnTo>
                <a:lnTo>
                  <a:pt x="27296" y="327547"/>
                </a:lnTo>
              </a:path>
            </a:pathLst>
          </a:custGeom>
          <a:noFill/>
          <a:ln w="793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spAutoFit/>
          </a:bodyPr>
          <a:lstStyle/>
          <a:p>
            <a:endParaRPr lang="de-DE"/>
          </a:p>
        </p:txBody>
      </p:sp>
      <p:pic>
        <p:nvPicPr>
          <p:cNvPr id="14" name="Picture 6" descr="\\FS3\projekte$\Baudisch\Projects\Imaginary Interfaces\Paper\StudyPhotos\IMG_8760.JPG"/>
          <p:cNvPicPr>
            <a:picLocks noChangeAspect="1" noChangeArrowheads="1"/>
          </p:cNvPicPr>
          <p:nvPr/>
        </p:nvPicPr>
        <p:blipFill>
          <a:blip r:embed="rId2"/>
          <a:srcRect t="24043" b="9722"/>
          <a:stretch>
            <a:fillRect/>
          </a:stretch>
        </p:blipFill>
        <p:spPr bwMode="auto">
          <a:xfrm>
            <a:off x="3929826" y="1676400"/>
            <a:ext cx="521417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people use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3657600" cy="4876799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en-US" dirty="0" smtClean="0"/>
              <a:t>Can people</a:t>
            </a:r>
          </a:p>
          <a:p>
            <a:pPr marL="0" indent="0">
              <a:spcBef>
                <a:spcPts val="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interact spatially </a:t>
            </a:r>
          </a:p>
          <a:p>
            <a:pPr marL="0" indent="0">
              <a:spcBef>
                <a:spcPts val="0"/>
              </a:spcBef>
            </a:pPr>
            <a:r>
              <a:rPr lang="en-US" dirty="0" smtClean="0"/>
              <a:t>with something they cannot see?</a:t>
            </a:r>
          </a:p>
          <a:p>
            <a:pPr marL="0" indent="0">
              <a:spcBef>
                <a:spcPts val="0"/>
              </a:spcBef>
            </a:pPr>
            <a:endParaRPr lang="en-US" dirty="0" smtClean="0"/>
          </a:p>
          <a:p>
            <a:pPr marL="0" indent="0">
              <a:spcBef>
                <a:spcPts val="0"/>
              </a:spcBef>
            </a:pPr>
            <a:endParaRPr lang="en-US" dirty="0" smtClean="0"/>
          </a:p>
          <a:p>
            <a:pPr marL="0" indent="0">
              <a:spcBef>
                <a:spcPts val="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YES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spcBef>
                <a:spcPts val="0"/>
              </a:spcBef>
            </a:pPr>
            <a:endParaRPr lang="en-US" dirty="0" smtClean="0">
              <a:solidFill>
                <a:srgbClr val="543328"/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en-US" dirty="0" smtClean="0">
                <a:solidFill>
                  <a:srgbClr val="543328"/>
                </a:solidFill>
              </a:rPr>
              <a:t>Imaginary != Blind</a:t>
            </a:r>
          </a:p>
          <a:p>
            <a:pPr marL="0" indent="0">
              <a:spcBef>
                <a:spcPts val="0"/>
              </a:spcBef>
            </a:pPr>
            <a:endParaRPr lang="en-US" i="1" dirty="0" smtClean="0"/>
          </a:p>
          <a:p>
            <a:pPr marL="514350" indent="-514350">
              <a:buAutoNum type="arabicParenR"/>
            </a:pPr>
            <a:endParaRPr lang="en-US" dirty="0" smtClean="0"/>
          </a:p>
        </p:txBody>
      </p:sp>
      <p:sp>
        <p:nvSpPr>
          <p:cNvPr id="6" name="Freeform 119"/>
          <p:cNvSpPr>
            <a:spLocks/>
          </p:cNvSpPr>
          <p:nvPr/>
        </p:nvSpPr>
        <p:spPr bwMode="auto">
          <a:xfrm flipV="1">
            <a:off x="7622310" y="1756385"/>
            <a:ext cx="531091" cy="453417"/>
          </a:xfrm>
          <a:custGeom>
            <a:avLst/>
            <a:gdLst>
              <a:gd name="T0" fmla="*/ 121099 w 327546"/>
              <a:gd name="T1" fmla="*/ 2301 h 327547"/>
              <a:gd name="T2" fmla="*/ 2523 w 327546"/>
              <a:gd name="T3" fmla="*/ 0 h 327547"/>
              <a:gd name="T4" fmla="*/ 0 w 327546"/>
              <a:gd name="T5" fmla="*/ 110458 h 327547"/>
              <a:gd name="T6" fmla="*/ 10092 w 327546"/>
              <a:gd name="T7" fmla="*/ 110458 h 327547"/>
              <a:gd name="T8" fmla="*/ 0 60000 65536"/>
              <a:gd name="T9" fmla="*/ 0 60000 65536"/>
              <a:gd name="T10" fmla="*/ 0 60000 65536"/>
              <a:gd name="T11" fmla="*/ 0 60000 65536"/>
              <a:gd name="T12" fmla="*/ 0 w 327546"/>
              <a:gd name="T13" fmla="*/ 0 h 327547"/>
              <a:gd name="T14" fmla="*/ 327546 w 327546"/>
              <a:gd name="T15" fmla="*/ 327547 h 32754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7546" h="327547">
                <a:moveTo>
                  <a:pt x="327546" y="6824"/>
                </a:moveTo>
                <a:lnTo>
                  <a:pt x="6824" y="0"/>
                </a:lnTo>
                <a:lnTo>
                  <a:pt x="0" y="327547"/>
                </a:lnTo>
                <a:lnTo>
                  <a:pt x="27296" y="327547"/>
                </a:lnTo>
              </a:path>
            </a:pathLst>
          </a:custGeom>
          <a:noFill/>
          <a:ln w="793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spAutoFit/>
          </a:bodyPr>
          <a:lstStyle/>
          <a:p>
            <a:endParaRPr lang="de-DE"/>
          </a:p>
        </p:txBody>
      </p:sp>
      <p:pic>
        <p:nvPicPr>
          <p:cNvPr id="14" name="Picture 6" descr="\\FS3\projekte$\Baudisch\Projects\Imaginary Interfaces\Paper\StudyPhotos\IMG_8760.JPG"/>
          <p:cNvPicPr>
            <a:picLocks noChangeAspect="1" noChangeArrowheads="1"/>
          </p:cNvPicPr>
          <p:nvPr/>
        </p:nvPicPr>
        <p:blipFill>
          <a:blip r:embed="rId2"/>
          <a:srcRect t="24043" b="9722"/>
          <a:stretch>
            <a:fillRect/>
          </a:stretch>
        </p:blipFill>
        <p:spPr bwMode="auto">
          <a:xfrm>
            <a:off x="3929826" y="1676400"/>
            <a:ext cx="521417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FS3\projekte$\Baudisch\Projects\Imaginary Interfaces\2010UIST - Imaginary Intro\Talks\TU Berlin Talk\IMG_8803-retouched-extended-smaller.jpg"/>
          <p:cNvPicPr>
            <a:picLocks noChangeAspect="1" noChangeArrowheads="1"/>
          </p:cNvPicPr>
          <p:nvPr/>
        </p:nvPicPr>
        <p:blipFill>
          <a:blip r:embed="rId3"/>
          <a:srcRect r="25356" b="36398"/>
          <a:stretch>
            <a:fillRect/>
          </a:stretch>
        </p:blipFill>
        <p:spPr bwMode="auto">
          <a:xfrm>
            <a:off x="-396552" y="-207404"/>
            <a:ext cx="9540552" cy="7065404"/>
          </a:xfrm>
          <a:prstGeom prst="rect">
            <a:avLst/>
          </a:prstGeom>
          <a:noFill/>
        </p:spPr>
      </p:pic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3148136" y="609600"/>
            <a:ext cx="5995864" cy="1938992"/>
          </a:xfrm>
          <a:ln w="6350"/>
        </p:spPr>
        <p:txBody>
          <a:bodyPr/>
          <a:lstStyle/>
          <a:p>
            <a:pPr algn="r"/>
            <a:r>
              <a:rPr lang="en-US" sz="6000" b="1" cap="all" dirty="0" smtClean="0">
                <a:solidFill>
                  <a:schemeClr val="tx1">
                    <a:lumMod val="50000"/>
                  </a:schemeClr>
                </a:solidFill>
                <a:latin typeface="Gill Sans MT" pitchFamily="34" charset="0"/>
                <a:ea typeface="ＭＳ Ｐゴシック"/>
                <a:cs typeface="ＭＳ Ｐゴシック"/>
              </a:rPr>
              <a:t> imaginary</a:t>
            </a:r>
            <a:br>
              <a:rPr lang="en-US" sz="6000" b="1" cap="all" dirty="0" smtClean="0">
                <a:solidFill>
                  <a:schemeClr val="tx1">
                    <a:lumMod val="50000"/>
                  </a:schemeClr>
                </a:solidFill>
                <a:latin typeface="Gill Sans MT" pitchFamily="34" charset="0"/>
                <a:ea typeface="ＭＳ Ｐゴシック"/>
                <a:cs typeface="ＭＳ Ｐゴシック"/>
              </a:rPr>
            </a:br>
            <a:r>
              <a:rPr lang="en-US" sz="6000" b="1" cap="all" dirty="0" smtClean="0">
                <a:solidFill>
                  <a:schemeClr val="tx1">
                    <a:lumMod val="50000"/>
                  </a:schemeClr>
                </a:solidFill>
                <a:latin typeface="Gill Sans MT" pitchFamily="34" charset="0"/>
                <a:ea typeface="ＭＳ Ｐゴシック"/>
                <a:cs typeface="ＭＳ Ｐゴシック"/>
              </a:rPr>
              <a:t>   interfaces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0" y="2895600"/>
            <a:ext cx="411480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Gill Sans"/>
                <a:cs typeface="Gill Sans"/>
              </a:rPr>
              <a:t>Sean Gustafson</a:t>
            </a:r>
            <a:endParaRPr lang="en-US" sz="2000" dirty="0" smtClean="0">
              <a:latin typeface="Gill Sans"/>
              <a:cs typeface="Gill Sans"/>
            </a:endParaRPr>
          </a:p>
          <a:p>
            <a:pPr algn="r"/>
            <a:r>
              <a:rPr lang="en-US" sz="2000" dirty="0" smtClean="0">
                <a:latin typeface="Gill Sans"/>
                <a:cs typeface="Gill Sans"/>
              </a:rPr>
              <a:t>with</a:t>
            </a:r>
          </a:p>
          <a:p>
            <a:pPr algn="r"/>
            <a:r>
              <a:rPr lang="en-US" sz="2000" dirty="0" smtClean="0">
                <a:latin typeface="Gill Sans"/>
                <a:cs typeface="Gill Sans"/>
              </a:rPr>
              <a:t>Daniel </a:t>
            </a:r>
            <a:r>
              <a:rPr lang="en-US" sz="2000" dirty="0" err="1" smtClean="0">
                <a:latin typeface="Gill Sans"/>
                <a:cs typeface="Gill Sans"/>
              </a:rPr>
              <a:t>Bierwirth</a:t>
            </a:r>
            <a:endParaRPr lang="en-US" sz="2000" dirty="0" smtClean="0">
              <a:latin typeface="Gill Sans"/>
              <a:cs typeface="Gill Sans"/>
            </a:endParaRPr>
          </a:p>
          <a:p>
            <a:pPr algn="r"/>
            <a:r>
              <a:rPr lang="en-US" sz="2000" dirty="0" smtClean="0">
                <a:latin typeface="Gill Sans"/>
                <a:cs typeface="Gill Sans"/>
              </a:rPr>
              <a:t>Patrick </a:t>
            </a:r>
            <a:r>
              <a:rPr lang="en-US" sz="2000" dirty="0" err="1" smtClean="0">
                <a:latin typeface="Gill Sans"/>
                <a:cs typeface="Gill Sans"/>
              </a:rPr>
              <a:t>Baudisch</a:t>
            </a:r>
            <a:endParaRPr lang="en-US" sz="2000" dirty="0">
              <a:latin typeface="Gill Sans"/>
              <a:cs typeface="Gill Sans"/>
            </a:endParaRPr>
          </a:p>
        </p:txBody>
      </p:sp>
      <p:pic>
        <p:nvPicPr>
          <p:cNvPr id="9" name="Picture 17" descr="hpi_logo_gr.png"/>
          <p:cNvPicPr>
            <a:picLocks noChangeAspect="1"/>
          </p:cNvPicPr>
          <p:nvPr/>
        </p:nvPicPr>
        <p:blipFill>
          <a:blip r:embed="rId4"/>
          <a:srcRect b="17065"/>
          <a:stretch>
            <a:fillRect/>
          </a:stretch>
        </p:blipFill>
        <p:spPr bwMode="auto">
          <a:xfrm>
            <a:off x="6934200" y="5715000"/>
            <a:ext cx="194945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reeform 130"/>
          <p:cNvSpPr>
            <a:spLocks/>
          </p:cNvSpPr>
          <p:nvPr/>
        </p:nvSpPr>
        <p:spPr bwMode="auto">
          <a:xfrm>
            <a:off x="533400" y="2498624"/>
            <a:ext cx="2128426" cy="2087488"/>
          </a:xfrm>
          <a:custGeom>
            <a:avLst/>
            <a:gdLst/>
            <a:ahLst/>
            <a:cxnLst>
              <a:cxn ang="0">
                <a:pos x="97" y="0"/>
              </a:cxn>
              <a:cxn ang="0">
                <a:pos x="80" y="156"/>
              </a:cxn>
              <a:cxn ang="0">
                <a:pos x="0" y="83"/>
              </a:cxn>
              <a:cxn ang="0">
                <a:pos x="52" y="15"/>
              </a:cxn>
            </a:cxnLst>
            <a:rect l="0" t="0" r="r" b="b"/>
            <a:pathLst>
              <a:path w="190" h="160">
                <a:moveTo>
                  <a:pt x="97" y="0"/>
                </a:moveTo>
                <a:cubicBezTo>
                  <a:pt x="190" y="94"/>
                  <a:pt x="132" y="160"/>
                  <a:pt x="80" y="156"/>
                </a:cubicBezTo>
                <a:cubicBezTo>
                  <a:pt x="27" y="151"/>
                  <a:pt x="0" y="123"/>
                  <a:pt x="0" y="83"/>
                </a:cubicBezTo>
                <a:cubicBezTo>
                  <a:pt x="0" y="43"/>
                  <a:pt x="15" y="27"/>
                  <a:pt x="52" y="15"/>
                </a:cubicBezTo>
              </a:path>
            </a:pathLst>
          </a:custGeom>
          <a:noFill/>
          <a:ln w="123825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2" name="Freeform 130"/>
          <p:cNvSpPr>
            <a:spLocks/>
          </p:cNvSpPr>
          <p:nvPr/>
        </p:nvSpPr>
        <p:spPr bwMode="auto">
          <a:xfrm>
            <a:off x="538008" y="2499524"/>
            <a:ext cx="2123818" cy="2086587"/>
          </a:xfrm>
          <a:custGeom>
            <a:avLst/>
            <a:gdLst/>
            <a:ahLst/>
            <a:cxnLst>
              <a:cxn ang="0">
                <a:pos x="97" y="0"/>
              </a:cxn>
              <a:cxn ang="0">
                <a:pos x="80" y="156"/>
              </a:cxn>
              <a:cxn ang="0">
                <a:pos x="0" y="83"/>
              </a:cxn>
              <a:cxn ang="0">
                <a:pos x="52" y="15"/>
              </a:cxn>
            </a:cxnLst>
            <a:rect l="0" t="0" r="r" b="b"/>
            <a:pathLst>
              <a:path w="190" h="160">
                <a:moveTo>
                  <a:pt x="97" y="0"/>
                </a:moveTo>
                <a:cubicBezTo>
                  <a:pt x="190" y="94"/>
                  <a:pt x="132" y="160"/>
                  <a:pt x="80" y="156"/>
                </a:cubicBezTo>
                <a:cubicBezTo>
                  <a:pt x="27" y="151"/>
                  <a:pt x="0" y="123"/>
                  <a:pt x="0" y="83"/>
                </a:cubicBezTo>
                <a:cubicBezTo>
                  <a:pt x="0" y="43"/>
                  <a:pt x="15" y="27"/>
                  <a:pt x="52" y="15"/>
                </a:cubicBezTo>
              </a:path>
            </a:pathLst>
          </a:custGeom>
          <a:noFill/>
          <a:ln w="25400" cap="flat" cmpd="sng" algn="ctr">
            <a:solidFill>
              <a:srgbClr val="FF460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13" name="Freeform 12"/>
          <p:cNvSpPr/>
          <p:nvPr/>
        </p:nvSpPr>
        <p:spPr>
          <a:xfrm>
            <a:off x="1637359" y="4035779"/>
            <a:ext cx="414867" cy="702733"/>
          </a:xfrm>
          <a:custGeom>
            <a:avLst/>
            <a:gdLst>
              <a:gd name="connsiteX0" fmla="*/ 0 w 569017"/>
              <a:gd name="connsiteY0" fmla="*/ 0 h 1007817"/>
              <a:gd name="connsiteX1" fmla="*/ 160867 w 569017"/>
              <a:gd name="connsiteY1" fmla="*/ 127000 h 1007817"/>
              <a:gd name="connsiteX2" fmla="*/ 211667 w 569017"/>
              <a:gd name="connsiteY2" fmla="*/ 186266 h 1007817"/>
              <a:gd name="connsiteX3" fmla="*/ 245534 w 569017"/>
              <a:gd name="connsiteY3" fmla="*/ 220133 h 1007817"/>
              <a:gd name="connsiteX4" fmla="*/ 296334 w 569017"/>
              <a:gd name="connsiteY4" fmla="*/ 338666 h 1007817"/>
              <a:gd name="connsiteX5" fmla="*/ 364067 w 569017"/>
              <a:gd name="connsiteY5" fmla="*/ 457200 h 1007817"/>
              <a:gd name="connsiteX6" fmla="*/ 482600 w 569017"/>
              <a:gd name="connsiteY6" fmla="*/ 787400 h 1007817"/>
              <a:gd name="connsiteX7" fmla="*/ 516467 w 569017"/>
              <a:gd name="connsiteY7" fmla="*/ 846666 h 1007817"/>
              <a:gd name="connsiteX8" fmla="*/ 558800 w 569017"/>
              <a:gd name="connsiteY8" fmla="*/ 973666 h 1007817"/>
              <a:gd name="connsiteX9" fmla="*/ 567267 w 569017"/>
              <a:gd name="connsiteY9" fmla="*/ 999066 h 1007817"/>
              <a:gd name="connsiteX10" fmla="*/ 558800 w 569017"/>
              <a:gd name="connsiteY10" fmla="*/ 956733 h 1007817"/>
              <a:gd name="connsiteX11" fmla="*/ 541867 w 569017"/>
              <a:gd name="connsiteY11" fmla="*/ 922866 h 1007817"/>
              <a:gd name="connsiteX12" fmla="*/ 524934 w 569017"/>
              <a:gd name="connsiteY12" fmla="*/ 846666 h 100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9017" h="1007817">
                <a:moveTo>
                  <a:pt x="0" y="0"/>
                </a:moveTo>
                <a:cubicBezTo>
                  <a:pt x="63821" y="42547"/>
                  <a:pt x="74620" y="48594"/>
                  <a:pt x="160867" y="127000"/>
                </a:cubicBezTo>
                <a:cubicBezTo>
                  <a:pt x="180120" y="144503"/>
                  <a:pt x="194164" y="167013"/>
                  <a:pt x="211667" y="186266"/>
                </a:cubicBezTo>
                <a:cubicBezTo>
                  <a:pt x="222406" y="198079"/>
                  <a:pt x="234245" y="208844"/>
                  <a:pt x="245534" y="220133"/>
                </a:cubicBezTo>
                <a:cubicBezTo>
                  <a:pt x="262467" y="259644"/>
                  <a:pt x="277110" y="300217"/>
                  <a:pt x="296334" y="338666"/>
                </a:cubicBezTo>
                <a:cubicBezTo>
                  <a:pt x="316685" y="379369"/>
                  <a:pt x="344752" y="415995"/>
                  <a:pt x="364067" y="457200"/>
                </a:cubicBezTo>
                <a:cubicBezTo>
                  <a:pt x="432531" y="603258"/>
                  <a:pt x="421508" y="631894"/>
                  <a:pt x="482600" y="787400"/>
                </a:cubicBezTo>
                <a:cubicBezTo>
                  <a:pt x="490920" y="808578"/>
                  <a:pt x="507852" y="825607"/>
                  <a:pt x="516467" y="846666"/>
                </a:cubicBezTo>
                <a:cubicBezTo>
                  <a:pt x="533363" y="887967"/>
                  <a:pt x="544689" y="931333"/>
                  <a:pt x="558800" y="973666"/>
                </a:cubicBezTo>
                <a:cubicBezTo>
                  <a:pt x="561622" y="982133"/>
                  <a:pt x="569017" y="1007817"/>
                  <a:pt x="567267" y="999066"/>
                </a:cubicBezTo>
                <a:cubicBezTo>
                  <a:pt x="564445" y="984955"/>
                  <a:pt x="563351" y="970385"/>
                  <a:pt x="558800" y="956733"/>
                </a:cubicBezTo>
                <a:cubicBezTo>
                  <a:pt x="554809" y="944759"/>
                  <a:pt x="546554" y="934585"/>
                  <a:pt x="541867" y="922866"/>
                </a:cubicBezTo>
                <a:cubicBezTo>
                  <a:pt x="522257" y="873839"/>
                  <a:pt x="524934" y="885264"/>
                  <a:pt x="524934" y="846666"/>
                </a:cubicBezTo>
              </a:path>
            </a:pathLst>
          </a:custGeom>
          <a:ln w="123825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637359" y="4035779"/>
            <a:ext cx="414867" cy="702733"/>
          </a:xfrm>
          <a:custGeom>
            <a:avLst/>
            <a:gdLst>
              <a:gd name="connsiteX0" fmla="*/ 0 w 569017"/>
              <a:gd name="connsiteY0" fmla="*/ 0 h 1007817"/>
              <a:gd name="connsiteX1" fmla="*/ 160867 w 569017"/>
              <a:gd name="connsiteY1" fmla="*/ 127000 h 1007817"/>
              <a:gd name="connsiteX2" fmla="*/ 211667 w 569017"/>
              <a:gd name="connsiteY2" fmla="*/ 186266 h 1007817"/>
              <a:gd name="connsiteX3" fmla="*/ 245534 w 569017"/>
              <a:gd name="connsiteY3" fmla="*/ 220133 h 1007817"/>
              <a:gd name="connsiteX4" fmla="*/ 296334 w 569017"/>
              <a:gd name="connsiteY4" fmla="*/ 338666 h 1007817"/>
              <a:gd name="connsiteX5" fmla="*/ 364067 w 569017"/>
              <a:gd name="connsiteY5" fmla="*/ 457200 h 1007817"/>
              <a:gd name="connsiteX6" fmla="*/ 482600 w 569017"/>
              <a:gd name="connsiteY6" fmla="*/ 787400 h 1007817"/>
              <a:gd name="connsiteX7" fmla="*/ 516467 w 569017"/>
              <a:gd name="connsiteY7" fmla="*/ 846666 h 1007817"/>
              <a:gd name="connsiteX8" fmla="*/ 558800 w 569017"/>
              <a:gd name="connsiteY8" fmla="*/ 973666 h 1007817"/>
              <a:gd name="connsiteX9" fmla="*/ 567267 w 569017"/>
              <a:gd name="connsiteY9" fmla="*/ 999066 h 1007817"/>
              <a:gd name="connsiteX10" fmla="*/ 558800 w 569017"/>
              <a:gd name="connsiteY10" fmla="*/ 956733 h 1007817"/>
              <a:gd name="connsiteX11" fmla="*/ 541867 w 569017"/>
              <a:gd name="connsiteY11" fmla="*/ 922866 h 1007817"/>
              <a:gd name="connsiteX12" fmla="*/ 524934 w 569017"/>
              <a:gd name="connsiteY12" fmla="*/ 846666 h 100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9017" h="1007817">
                <a:moveTo>
                  <a:pt x="0" y="0"/>
                </a:moveTo>
                <a:cubicBezTo>
                  <a:pt x="63821" y="42547"/>
                  <a:pt x="74620" y="48594"/>
                  <a:pt x="160867" y="127000"/>
                </a:cubicBezTo>
                <a:cubicBezTo>
                  <a:pt x="180120" y="144503"/>
                  <a:pt x="194164" y="167013"/>
                  <a:pt x="211667" y="186266"/>
                </a:cubicBezTo>
                <a:cubicBezTo>
                  <a:pt x="222406" y="198079"/>
                  <a:pt x="234245" y="208844"/>
                  <a:pt x="245534" y="220133"/>
                </a:cubicBezTo>
                <a:cubicBezTo>
                  <a:pt x="262467" y="259644"/>
                  <a:pt x="277110" y="300217"/>
                  <a:pt x="296334" y="338666"/>
                </a:cubicBezTo>
                <a:cubicBezTo>
                  <a:pt x="316685" y="379369"/>
                  <a:pt x="344752" y="415995"/>
                  <a:pt x="364067" y="457200"/>
                </a:cubicBezTo>
                <a:cubicBezTo>
                  <a:pt x="432531" y="603258"/>
                  <a:pt x="421508" y="631894"/>
                  <a:pt x="482600" y="787400"/>
                </a:cubicBezTo>
                <a:cubicBezTo>
                  <a:pt x="490920" y="808578"/>
                  <a:pt x="507852" y="825607"/>
                  <a:pt x="516467" y="846666"/>
                </a:cubicBezTo>
                <a:cubicBezTo>
                  <a:pt x="533363" y="887967"/>
                  <a:pt x="544689" y="931333"/>
                  <a:pt x="558800" y="973666"/>
                </a:cubicBezTo>
                <a:cubicBezTo>
                  <a:pt x="561622" y="982133"/>
                  <a:pt x="569017" y="1007817"/>
                  <a:pt x="567267" y="999066"/>
                </a:cubicBezTo>
                <a:cubicBezTo>
                  <a:pt x="564445" y="984955"/>
                  <a:pt x="563351" y="970385"/>
                  <a:pt x="558800" y="956733"/>
                </a:cubicBezTo>
                <a:cubicBezTo>
                  <a:pt x="554809" y="944759"/>
                  <a:pt x="546554" y="934585"/>
                  <a:pt x="541867" y="922866"/>
                </a:cubicBezTo>
                <a:cubicBezTo>
                  <a:pt x="522257" y="873839"/>
                  <a:pt x="524934" y="885264"/>
                  <a:pt x="524934" y="846666"/>
                </a:cubicBezTo>
              </a:path>
            </a:pathLst>
          </a:cu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738026" y="2376312"/>
            <a:ext cx="1076678" cy="1950155"/>
          </a:xfrm>
          <a:custGeom>
            <a:avLst/>
            <a:gdLst>
              <a:gd name="connsiteX0" fmla="*/ 0 w 1267178"/>
              <a:gd name="connsiteY0" fmla="*/ 355600 h 1778000"/>
              <a:gd name="connsiteX1" fmla="*/ 465667 w 1267178"/>
              <a:gd name="connsiteY1" fmla="*/ 42334 h 1778000"/>
              <a:gd name="connsiteX2" fmla="*/ 677334 w 1267178"/>
              <a:gd name="connsiteY2" fmla="*/ 110067 h 1778000"/>
              <a:gd name="connsiteX3" fmla="*/ 1193800 w 1267178"/>
              <a:gd name="connsiteY3" fmla="*/ 702734 h 1778000"/>
              <a:gd name="connsiteX4" fmla="*/ 237067 w 1267178"/>
              <a:gd name="connsiteY4" fmla="*/ 1261534 h 1778000"/>
              <a:gd name="connsiteX5" fmla="*/ 321734 w 1267178"/>
              <a:gd name="connsiteY5" fmla="*/ 1778000 h 1778000"/>
              <a:gd name="connsiteX0" fmla="*/ 0 w 1267178"/>
              <a:gd name="connsiteY0" fmla="*/ 317500 h 1739900"/>
              <a:gd name="connsiteX1" fmla="*/ 465667 w 1267178"/>
              <a:gd name="connsiteY1" fmla="*/ 4234 h 1739900"/>
              <a:gd name="connsiteX2" fmla="*/ 465667 w 1267178"/>
              <a:gd name="connsiteY2" fmla="*/ 232834 h 1739900"/>
              <a:gd name="connsiteX3" fmla="*/ 677334 w 1267178"/>
              <a:gd name="connsiteY3" fmla="*/ 71967 h 1739900"/>
              <a:gd name="connsiteX4" fmla="*/ 1193800 w 1267178"/>
              <a:gd name="connsiteY4" fmla="*/ 664634 h 1739900"/>
              <a:gd name="connsiteX5" fmla="*/ 237067 w 1267178"/>
              <a:gd name="connsiteY5" fmla="*/ 1223434 h 1739900"/>
              <a:gd name="connsiteX6" fmla="*/ 321734 w 1267178"/>
              <a:gd name="connsiteY6" fmla="*/ 1739900 h 1739900"/>
              <a:gd name="connsiteX0" fmla="*/ 0 w 1267178"/>
              <a:gd name="connsiteY0" fmla="*/ 317500 h 1739900"/>
              <a:gd name="connsiteX1" fmla="*/ 465667 w 1267178"/>
              <a:gd name="connsiteY1" fmla="*/ 232834 h 1739900"/>
              <a:gd name="connsiteX2" fmla="*/ 677334 w 1267178"/>
              <a:gd name="connsiteY2" fmla="*/ 71967 h 1739900"/>
              <a:gd name="connsiteX3" fmla="*/ 1193800 w 1267178"/>
              <a:gd name="connsiteY3" fmla="*/ 664634 h 1739900"/>
              <a:gd name="connsiteX4" fmla="*/ 237067 w 1267178"/>
              <a:gd name="connsiteY4" fmla="*/ 1223434 h 1739900"/>
              <a:gd name="connsiteX5" fmla="*/ 321734 w 1267178"/>
              <a:gd name="connsiteY5" fmla="*/ 1739900 h 1739900"/>
              <a:gd name="connsiteX0" fmla="*/ 0 w 1267178"/>
              <a:gd name="connsiteY0" fmla="*/ 500944 h 1923344"/>
              <a:gd name="connsiteX1" fmla="*/ 465667 w 1267178"/>
              <a:gd name="connsiteY1" fmla="*/ 416278 h 1923344"/>
              <a:gd name="connsiteX2" fmla="*/ 482600 w 1267178"/>
              <a:gd name="connsiteY2" fmla="*/ 26811 h 1923344"/>
              <a:gd name="connsiteX3" fmla="*/ 677334 w 1267178"/>
              <a:gd name="connsiteY3" fmla="*/ 255411 h 1923344"/>
              <a:gd name="connsiteX4" fmla="*/ 1193800 w 1267178"/>
              <a:gd name="connsiteY4" fmla="*/ 848078 h 1923344"/>
              <a:gd name="connsiteX5" fmla="*/ 237067 w 1267178"/>
              <a:gd name="connsiteY5" fmla="*/ 1406878 h 1923344"/>
              <a:gd name="connsiteX6" fmla="*/ 321734 w 1267178"/>
              <a:gd name="connsiteY6" fmla="*/ 1923344 h 1923344"/>
              <a:gd name="connsiteX0" fmla="*/ 0 w 1267178"/>
              <a:gd name="connsiteY0" fmla="*/ 510822 h 1933222"/>
              <a:gd name="connsiteX1" fmla="*/ 313267 w 1267178"/>
              <a:gd name="connsiteY1" fmla="*/ 45156 h 1933222"/>
              <a:gd name="connsiteX2" fmla="*/ 482600 w 1267178"/>
              <a:gd name="connsiteY2" fmla="*/ 36689 h 1933222"/>
              <a:gd name="connsiteX3" fmla="*/ 677334 w 1267178"/>
              <a:gd name="connsiteY3" fmla="*/ 265289 h 1933222"/>
              <a:gd name="connsiteX4" fmla="*/ 1193800 w 1267178"/>
              <a:gd name="connsiteY4" fmla="*/ 857956 h 1933222"/>
              <a:gd name="connsiteX5" fmla="*/ 237067 w 1267178"/>
              <a:gd name="connsiteY5" fmla="*/ 1416756 h 1933222"/>
              <a:gd name="connsiteX6" fmla="*/ 321734 w 1267178"/>
              <a:gd name="connsiteY6" fmla="*/ 1933222 h 1933222"/>
              <a:gd name="connsiteX0" fmla="*/ 0 w 1305278"/>
              <a:gd name="connsiteY0" fmla="*/ 510822 h 1933222"/>
              <a:gd name="connsiteX1" fmla="*/ 313267 w 1305278"/>
              <a:gd name="connsiteY1" fmla="*/ 45156 h 1933222"/>
              <a:gd name="connsiteX2" fmla="*/ 482600 w 1305278"/>
              <a:gd name="connsiteY2" fmla="*/ 36689 h 1933222"/>
              <a:gd name="connsiteX3" fmla="*/ 677334 w 1305278"/>
              <a:gd name="connsiteY3" fmla="*/ 265289 h 1933222"/>
              <a:gd name="connsiteX4" fmla="*/ 905934 w 1305278"/>
              <a:gd name="connsiteY4" fmla="*/ 256822 h 1933222"/>
              <a:gd name="connsiteX5" fmla="*/ 1193800 w 1305278"/>
              <a:gd name="connsiteY5" fmla="*/ 857956 h 1933222"/>
              <a:gd name="connsiteX6" fmla="*/ 237067 w 1305278"/>
              <a:gd name="connsiteY6" fmla="*/ 1416756 h 1933222"/>
              <a:gd name="connsiteX7" fmla="*/ 321734 w 1305278"/>
              <a:gd name="connsiteY7" fmla="*/ 1933222 h 1933222"/>
              <a:gd name="connsiteX0" fmla="*/ 0 w 1267178"/>
              <a:gd name="connsiteY0" fmla="*/ 510822 h 1933222"/>
              <a:gd name="connsiteX1" fmla="*/ 313267 w 1267178"/>
              <a:gd name="connsiteY1" fmla="*/ 45156 h 1933222"/>
              <a:gd name="connsiteX2" fmla="*/ 482600 w 1267178"/>
              <a:gd name="connsiteY2" fmla="*/ 36689 h 1933222"/>
              <a:gd name="connsiteX3" fmla="*/ 677334 w 1267178"/>
              <a:gd name="connsiteY3" fmla="*/ 265289 h 1933222"/>
              <a:gd name="connsiteX4" fmla="*/ 1193800 w 1267178"/>
              <a:gd name="connsiteY4" fmla="*/ 857956 h 1933222"/>
              <a:gd name="connsiteX5" fmla="*/ 237067 w 1267178"/>
              <a:gd name="connsiteY5" fmla="*/ 1416756 h 1933222"/>
              <a:gd name="connsiteX6" fmla="*/ 321734 w 1267178"/>
              <a:gd name="connsiteY6" fmla="*/ 1933222 h 1933222"/>
              <a:gd name="connsiteX0" fmla="*/ 0 w 1305278"/>
              <a:gd name="connsiteY0" fmla="*/ 498122 h 1920522"/>
              <a:gd name="connsiteX1" fmla="*/ 313267 w 1305278"/>
              <a:gd name="connsiteY1" fmla="*/ 32456 h 1920522"/>
              <a:gd name="connsiteX2" fmla="*/ 482600 w 1305278"/>
              <a:gd name="connsiteY2" fmla="*/ 23989 h 1920522"/>
              <a:gd name="connsiteX3" fmla="*/ 905934 w 1305278"/>
              <a:gd name="connsiteY3" fmla="*/ 176389 h 1920522"/>
              <a:gd name="connsiteX4" fmla="*/ 1193800 w 1305278"/>
              <a:gd name="connsiteY4" fmla="*/ 845256 h 1920522"/>
              <a:gd name="connsiteX5" fmla="*/ 237067 w 1305278"/>
              <a:gd name="connsiteY5" fmla="*/ 1404056 h 1920522"/>
              <a:gd name="connsiteX6" fmla="*/ 321734 w 1305278"/>
              <a:gd name="connsiteY6" fmla="*/ 1920522 h 1920522"/>
              <a:gd name="connsiteX0" fmla="*/ 0 w 1305278"/>
              <a:gd name="connsiteY0" fmla="*/ 527755 h 1950155"/>
              <a:gd name="connsiteX1" fmla="*/ 482600 w 1305278"/>
              <a:gd name="connsiteY1" fmla="*/ 53622 h 1950155"/>
              <a:gd name="connsiteX2" fmla="*/ 905934 w 1305278"/>
              <a:gd name="connsiteY2" fmla="*/ 206022 h 1950155"/>
              <a:gd name="connsiteX3" fmla="*/ 1193800 w 1305278"/>
              <a:gd name="connsiteY3" fmla="*/ 874889 h 1950155"/>
              <a:gd name="connsiteX4" fmla="*/ 237067 w 1305278"/>
              <a:gd name="connsiteY4" fmla="*/ 1433689 h 1950155"/>
              <a:gd name="connsiteX5" fmla="*/ 321734 w 1305278"/>
              <a:gd name="connsiteY5" fmla="*/ 1950155 h 1950155"/>
              <a:gd name="connsiteX0" fmla="*/ 0 w 1076678"/>
              <a:gd name="connsiteY0" fmla="*/ 527755 h 1950155"/>
              <a:gd name="connsiteX1" fmla="*/ 482600 w 1076678"/>
              <a:gd name="connsiteY1" fmla="*/ 53622 h 1950155"/>
              <a:gd name="connsiteX2" fmla="*/ 905934 w 1076678"/>
              <a:gd name="connsiteY2" fmla="*/ 206022 h 1950155"/>
              <a:gd name="connsiteX3" fmla="*/ 965200 w 1076678"/>
              <a:gd name="connsiteY3" fmla="*/ 722489 h 1950155"/>
              <a:gd name="connsiteX4" fmla="*/ 237067 w 1076678"/>
              <a:gd name="connsiteY4" fmla="*/ 1433689 h 1950155"/>
              <a:gd name="connsiteX5" fmla="*/ 321734 w 1076678"/>
              <a:gd name="connsiteY5" fmla="*/ 1950155 h 195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6678" h="1950155">
                <a:moveTo>
                  <a:pt x="0" y="527755"/>
                </a:moveTo>
                <a:cubicBezTo>
                  <a:pt x="100542" y="428977"/>
                  <a:pt x="331611" y="107244"/>
                  <a:pt x="482600" y="53622"/>
                </a:cubicBezTo>
                <a:cubicBezTo>
                  <a:pt x="633589" y="0"/>
                  <a:pt x="825501" y="94544"/>
                  <a:pt x="905934" y="206022"/>
                </a:cubicBezTo>
                <a:cubicBezTo>
                  <a:pt x="986367" y="317500"/>
                  <a:pt x="1076678" y="517878"/>
                  <a:pt x="965200" y="722489"/>
                </a:cubicBezTo>
                <a:cubicBezTo>
                  <a:pt x="853722" y="927100"/>
                  <a:pt x="344311" y="1229078"/>
                  <a:pt x="237067" y="1433689"/>
                </a:cubicBezTo>
                <a:cubicBezTo>
                  <a:pt x="129823" y="1638300"/>
                  <a:pt x="304801" y="1859844"/>
                  <a:pt x="321734" y="1950155"/>
                </a:cubicBezTo>
              </a:path>
            </a:pathLst>
          </a:custGeom>
          <a:ln w="1238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729559" y="2373489"/>
            <a:ext cx="1076678" cy="1950155"/>
          </a:xfrm>
          <a:custGeom>
            <a:avLst/>
            <a:gdLst>
              <a:gd name="connsiteX0" fmla="*/ 0 w 1267178"/>
              <a:gd name="connsiteY0" fmla="*/ 355600 h 1778000"/>
              <a:gd name="connsiteX1" fmla="*/ 465667 w 1267178"/>
              <a:gd name="connsiteY1" fmla="*/ 42334 h 1778000"/>
              <a:gd name="connsiteX2" fmla="*/ 677334 w 1267178"/>
              <a:gd name="connsiteY2" fmla="*/ 110067 h 1778000"/>
              <a:gd name="connsiteX3" fmla="*/ 1193800 w 1267178"/>
              <a:gd name="connsiteY3" fmla="*/ 702734 h 1778000"/>
              <a:gd name="connsiteX4" fmla="*/ 237067 w 1267178"/>
              <a:gd name="connsiteY4" fmla="*/ 1261534 h 1778000"/>
              <a:gd name="connsiteX5" fmla="*/ 321734 w 1267178"/>
              <a:gd name="connsiteY5" fmla="*/ 1778000 h 1778000"/>
              <a:gd name="connsiteX0" fmla="*/ 0 w 1267178"/>
              <a:gd name="connsiteY0" fmla="*/ 317500 h 1739900"/>
              <a:gd name="connsiteX1" fmla="*/ 465667 w 1267178"/>
              <a:gd name="connsiteY1" fmla="*/ 4234 h 1739900"/>
              <a:gd name="connsiteX2" fmla="*/ 465667 w 1267178"/>
              <a:gd name="connsiteY2" fmla="*/ 232834 h 1739900"/>
              <a:gd name="connsiteX3" fmla="*/ 677334 w 1267178"/>
              <a:gd name="connsiteY3" fmla="*/ 71967 h 1739900"/>
              <a:gd name="connsiteX4" fmla="*/ 1193800 w 1267178"/>
              <a:gd name="connsiteY4" fmla="*/ 664634 h 1739900"/>
              <a:gd name="connsiteX5" fmla="*/ 237067 w 1267178"/>
              <a:gd name="connsiteY5" fmla="*/ 1223434 h 1739900"/>
              <a:gd name="connsiteX6" fmla="*/ 321734 w 1267178"/>
              <a:gd name="connsiteY6" fmla="*/ 1739900 h 1739900"/>
              <a:gd name="connsiteX0" fmla="*/ 0 w 1267178"/>
              <a:gd name="connsiteY0" fmla="*/ 317500 h 1739900"/>
              <a:gd name="connsiteX1" fmla="*/ 465667 w 1267178"/>
              <a:gd name="connsiteY1" fmla="*/ 232834 h 1739900"/>
              <a:gd name="connsiteX2" fmla="*/ 677334 w 1267178"/>
              <a:gd name="connsiteY2" fmla="*/ 71967 h 1739900"/>
              <a:gd name="connsiteX3" fmla="*/ 1193800 w 1267178"/>
              <a:gd name="connsiteY3" fmla="*/ 664634 h 1739900"/>
              <a:gd name="connsiteX4" fmla="*/ 237067 w 1267178"/>
              <a:gd name="connsiteY4" fmla="*/ 1223434 h 1739900"/>
              <a:gd name="connsiteX5" fmla="*/ 321734 w 1267178"/>
              <a:gd name="connsiteY5" fmla="*/ 1739900 h 1739900"/>
              <a:gd name="connsiteX0" fmla="*/ 0 w 1267178"/>
              <a:gd name="connsiteY0" fmla="*/ 500944 h 1923344"/>
              <a:gd name="connsiteX1" fmla="*/ 465667 w 1267178"/>
              <a:gd name="connsiteY1" fmla="*/ 416278 h 1923344"/>
              <a:gd name="connsiteX2" fmla="*/ 482600 w 1267178"/>
              <a:gd name="connsiteY2" fmla="*/ 26811 h 1923344"/>
              <a:gd name="connsiteX3" fmla="*/ 677334 w 1267178"/>
              <a:gd name="connsiteY3" fmla="*/ 255411 h 1923344"/>
              <a:gd name="connsiteX4" fmla="*/ 1193800 w 1267178"/>
              <a:gd name="connsiteY4" fmla="*/ 848078 h 1923344"/>
              <a:gd name="connsiteX5" fmla="*/ 237067 w 1267178"/>
              <a:gd name="connsiteY5" fmla="*/ 1406878 h 1923344"/>
              <a:gd name="connsiteX6" fmla="*/ 321734 w 1267178"/>
              <a:gd name="connsiteY6" fmla="*/ 1923344 h 1923344"/>
              <a:gd name="connsiteX0" fmla="*/ 0 w 1267178"/>
              <a:gd name="connsiteY0" fmla="*/ 510822 h 1933222"/>
              <a:gd name="connsiteX1" fmla="*/ 313267 w 1267178"/>
              <a:gd name="connsiteY1" fmla="*/ 45156 h 1933222"/>
              <a:gd name="connsiteX2" fmla="*/ 482600 w 1267178"/>
              <a:gd name="connsiteY2" fmla="*/ 36689 h 1933222"/>
              <a:gd name="connsiteX3" fmla="*/ 677334 w 1267178"/>
              <a:gd name="connsiteY3" fmla="*/ 265289 h 1933222"/>
              <a:gd name="connsiteX4" fmla="*/ 1193800 w 1267178"/>
              <a:gd name="connsiteY4" fmla="*/ 857956 h 1933222"/>
              <a:gd name="connsiteX5" fmla="*/ 237067 w 1267178"/>
              <a:gd name="connsiteY5" fmla="*/ 1416756 h 1933222"/>
              <a:gd name="connsiteX6" fmla="*/ 321734 w 1267178"/>
              <a:gd name="connsiteY6" fmla="*/ 1933222 h 1933222"/>
              <a:gd name="connsiteX0" fmla="*/ 0 w 1305278"/>
              <a:gd name="connsiteY0" fmla="*/ 510822 h 1933222"/>
              <a:gd name="connsiteX1" fmla="*/ 313267 w 1305278"/>
              <a:gd name="connsiteY1" fmla="*/ 45156 h 1933222"/>
              <a:gd name="connsiteX2" fmla="*/ 482600 w 1305278"/>
              <a:gd name="connsiteY2" fmla="*/ 36689 h 1933222"/>
              <a:gd name="connsiteX3" fmla="*/ 677334 w 1305278"/>
              <a:gd name="connsiteY3" fmla="*/ 265289 h 1933222"/>
              <a:gd name="connsiteX4" fmla="*/ 905934 w 1305278"/>
              <a:gd name="connsiteY4" fmla="*/ 256822 h 1933222"/>
              <a:gd name="connsiteX5" fmla="*/ 1193800 w 1305278"/>
              <a:gd name="connsiteY5" fmla="*/ 857956 h 1933222"/>
              <a:gd name="connsiteX6" fmla="*/ 237067 w 1305278"/>
              <a:gd name="connsiteY6" fmla="*/ 1416756 h 1933222"/>
              <a:gd name="connsiteX7" fmla="*/ 321734 w 1305278"/>
              <a:gd name="connsiteY7" fmla="*/ 1933222 h 1933222"/>
              <a:gd name="connsiteX0" fmla="*/ 0 w 1267178"/>
              <a:gd name="connsiteY0" fmla="*/ 510822 h 1933222"/>
              <a:gd name="connsiteX1" fmla="*/ 313267 w 1267178"/>
              <a:gd name="connsiteY1" fmla="*/ 45156 h 1933222"/>
              <a:gd name="connsiteX2" fmla="*/ 482600 w 1267178"/>
              <a:gd name="connsiteY2" fmla="*/ 36689 h 1933222"/>
              <a:gd name="connsiteX3" fmla="*/ 677334 w 1267178"/>
              <a:gd name="connsiteY3" fmla="*/ 265289 h 1933222"/>
              <a:gd name="connsiteX4" fmla="*/ 1193800 w 1267178"/>
              <a:gd name="connsiteY4" fmla="*/ 857956 h 1933222"/>
              <a:gd name="connsiteX5" fmla="*/ 237067 w 1267178"/>
              <a:gd name="connsiteY5" fmla="*/ 1416756 h 1933222"/>
              <a:gd name="connsiteX6" fmla="*/ 321734 w 1267178"/>
              <a:gd name="connsiteY6" fmla="*/ 1933222 h 1933222"/>
              <a:gd name="connsiteX0" fmla="*/ 0 w 1305278"/>
              <a:gd name="connsiteY0" fmla="*/ 498122 h 1920522"/>
              <a:gd name="connsiteX1" fmla="*/ 313267 w 1305278"/>
              <a:gd name="connsiteY1" fmla="*/ 32456 h 1920522"/>
              <a:gd name="connsiteX2" fmla="*/ 482600 w 1305278"/>
              <a:gd name="connsiteY2" fmla="*/ 23989 h 1920522"/>
              <a:gd name="connsiteX3" fmla="*/ 905934 w 1305278"/>
              <a:gd name="connsiteY3" fmla="*/ 176389 h 1920522"/>
              <a:gd name="connsiteX4" fmla="*/ 1193800 w 1305278"/>
              <a:gd name="connsiteY4" fmla="*/ 845256 h 1920522"/>
              <a:gd name="connsiteX5" fmla="*/ 237067 w 1305278"/>
              <a:gd name="connsiteY5" fmla="*/ 1404056 h 1920522"/>
              <a:gd name="connsiteX6" fmla="*/ 321734 w 1305278"/>
              <a:gd name="connsiteY6" fmla="*/ 1920522 h 1920522"/>
              <a:gd name="connsiteX0" fmla="*/ 0 w 1305278"/>
              <a:gd name="connsiteY0" fmla="*/ 527755 h 1950155"/>
              <a:gd name="connsiteX1" fmla="*/ 482600 w 1305278"/>
              <a:gd name="connsiteY1" fmla="*/ 53622 h 1950155"/>
              <a:gd name="connsiteX2" fmla="*/ 905934 w 1305278"/>
              <a:gd name="connsiteY2" fmla="*/ 206022 h 1950155"/>
              <a:gd name="connsiteX3" fmla="*/ 1193800 w 1305278"/>
              <a:gd name="connsiteY3" fmla="*/ 874889 h 1950155"/>
              <a:gd name="connsiteX4" fmla="*/ 237067 w 1305278"/>
              <a:gd name="connsiteY4" fmla="*/ 1433689 h 1950155"/>
              <a:gd name="connsiteX5" fmla="*/ 321734 w 1305278"/>
              <a:gd name="connsiteY5" fmla="*/ 1950155 h 1950155"/>
              <a:gd name="connsiteX0" fmla="*/ 0 w 1076678"/>
              <a:gd name="connsiteY0" fmla="*/ 527755 h 1950155"/>
              <a:gd name="connsiteX1" fmla="*/ 482600 w 1076678"/>
              <a:gd name="connsiteY1" fmla="*/ 53622 h 1950155"/>
              <a:gd name="connsiteX2" fmla="*/ 905934 w 1076678"/>
              <a:gd name="connsiteY2" fmla="*/ 206022 h 1950155"/>
              <a:gd name="connsiteX3" fmla="*/ 965200 w 1076678"/>
              <a:gd name="connsiteY3" fmla="*/ 722489 h 1950155"/>
              <a:gd name="connsiteX4" fmla="*/ 237067 w 1076678"/>
              <a:gd name="connsiteY4" fmla="*/ 1433689 h 1950155"/>
              <a:gd name="connsiteX5" fmla="*/ 321734 w 1076678"/>
              <a:gd name="connsiteY5" fmla="*/ 1950155 h 195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6678" h="1950155">
                <a:moveTo>
                  <a:pt x="0" y="527755"/>
                </a:moveTo>
                <a:cubicBezTo>
                  <a:pt x="100542" y="428977"/>
                  <a:pt x="331611" y="107244"/>
                  <a:pt x="482600" y="53622"/>
                </a:cubicBezTo>
                <a:cubicBezTo>
                  <a:pt x="633589" y="0"/>
                  <a:pt x="825501" y="94544"/>
                  <a:pt x="905934" y="206022"/>
                </a:cubicBezTo>
                <a:cubicBezTo>
                  <a:pt x="986367" y="317500"/>
                  <a:pt x="1076678" y="517878"/>
                  <a:pt x="965200" y="722489"/>
                </a:cubicBezTo>
                <a:cubicBezTo>
                  <a:pt x="853722" y="927100"/>
                  <a:pt x="344311" y="1229078"/>
                  <a:pt x="237067" y="1433689"/>
                </a:cubicBezTo>
                <a:cubicBezTo>
                  <a:pt x="129823" y="1638300"/>
                  <a:pt x="304801" y="1859844"/>
                  <a:pt x="321734" y="195015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738026" y="4509912"/>
            <a:ext cx="464255" cy="366888"/>
          </a:xfrm>
          <a:custGeom>
            <a:avLst/>
            <a:gdLst>
              <a:gd name="connsiteX0" fmla="*/ 139700 w 464255"/>
              <a:gd name="connsiteY0" fmla="*/ 29633 h 366888"/>
              <a:gd name="connsiteX1" fmla="*/ 38100 w 464255"/>
              <a:gd name="connsiteY1" fmla="*/ 224366 h 366888"/>
              <a:gd name="connsiteX2" fmla="*/ 368300 w 464255"/>
              <a:gd name="connsiteY2" fmla="*/ 351366 h 366888"/>
              <a:gd name="connsiteX3" fmla="*/ 461433 w 464255"/>
              <a:gd name="connsiteY3" fmla="*/ 131233 h 366888"/>
              <a:gd name="connsiteX4" fmla="*/ 385233 w 464255"/>
              <a:gd name="connsiteY4" fmla="*/ 46566 h 366888"/>
              <a:gd name="connsiteX5" fmla="*/ 139700 w 464255"/>
              <a:gd name="connsiteY5" fmla="*/ 29633 h 36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255" h="366888">
                <a:moveTo>
                  <a:pt x="139700" y="29633"/>
                </a:moveTo>
                <a:cubicBezTo>
                  <a:pt x="81845" y="59266"/>
                  <a:pt x="0" y="170744"/>
                  <a:pt x="38100" y="224366"/>
                </a:cubicBezTo>
                <a:cubicBezTo>
                  <a:pt x="76200" y="277988"/>
                  <a:pt x="297745" y="366888"/>
                  <a:pt x="368300" y="351366"/>
                </a:cubicBezTo>
                <a:cubicBezTo>
                  <a:pt x="438856" y="335844"/>
                  <a:pt x="458611" y="182033"/>
                  <a:pt x="461433" y="131233"/>
                </a:cubicBezTo>
                <a:cubicBezTo>
                  <a:pt x="464255" y="80433"/>
                  <a:pt x="436033" y="67733"/>
                  <a:pt x="385233" y="46566"/>
                </a:cubicBezTo>
                <a:cubicBezTo>
                  <a:pt x="334433" y="25399"/>
                  <a:pt x="197556" y="0"/>
                  <a:pt x="139700" y="29633"/>
                </a:cubicBezTo>
                <a:close/>
              </a:path>
            </a:pathLst>
          </a:custGeom>
          <a:noFill/>
          <a:ln w="1238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725326" y="4488746"/>
            <a:ext cx="464255" cy="366888"/>
          </a:xfrm>
          <a:custGeom>
            <a:avLst/>
            <a:gdLst>
              <a:gd name="connsiteX0" fmla="*/ 139700 w 464255"/>
              <a:gd name="connsiteY0" fmla="*/ 29633 h 366888"/>
              <a:gd name="connsiteX1" fmla="*/ 38100 w 464255"/>
              <a:gd name="connsiteY1" fmla="*/ 224366 h 366888"/>
              <a:gd name="connsiteX2" fmla="*/ 368300 w 464255"/>
              <a:gd name="connsiteY2" fmla="*/ 351366 h 366888"/>
              <a:gd name="connsiteX3" fmla="*/ 461433 w 464255"/>
              <a:gd name="connsiteY3" fmla="*/ 131233 h 366888"/>
              <a:gd name="connsiteX4" fmla="*/ 385233 w 464255"/>
              <a:gd name="connsiteY4" fmla="*/ 46566 h 366888"/>
              <a:gd name="connsiteX5" fmla="*/ 139700 w 464255"/>
              <a:gd name="connsiteY5" fmla="*/ 29633 h 36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255" h="366888">
                <a:moveTo>
                  <a:pt x="139700" y="29633"/>
                </a:moveTo>
                <a:cubicBezTo>
                  <a:pt x="81845" y="59266"/>
                  <a:pt x="0" y="170744"/>
                  <a:pt x="38100" y="224366"/>
                </a:cubicBezTo>
                <a:cubicBezTo>
                  <a:pt x="76200" y="277988"/>
                  <a:pt x="297745" y="366888"/>
                  <a:pt x="368300" y="351366"/>
                </a:cubicBezTo>
                <a:cubicBezTo>
                  <a:pt x="438856" y="335844"/>
                  <a:pt x="458611" y="182033"/>
                  <a:pt x="461433" y="131233"/>
                </a:cubicBezTo>
                <a:cubicBezTo>
                  <a:pt x="464255" y="80433"/>
                  <a:pt x="436033" y="67733"/>
                  <a:pt x="385233" y="46566"/>
                </a:cubicBezTo>
                <a:cubicBezTo>
                  <a:pt x="334433" y="25399"/>
                  <a:pt x="197556" y="0"/>
                  <a:pt x="139700" y="29633"/>
                </a:cubicBezTo>
                <a:close/>
              </a:path>
            </a:pathLst>
          </a:custGeom>
          <a:noFill/>
          <a:ln w="254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0" y="4572000"/>
            <a:ext cx="9144000" cy="1219200"/>
          </a:xfrm>
        </p:spPr>
        <p:txBody>
          <a:bodyPr/>
          <a:lstStyle/>
          <a:p>
            <a:r>
              <a:rPr lang="en-US" sz="7800" dirty="0" smtClean="0"/>
              <a:t>imaginary </a:t>
            </a:r>
            <a:r>
              <a:rPr lang="en-US" sz="7800" dirty="0" err="1" smtClean="0"/>
              <a:t>InterfaceS</a:t>
            </a:r>
            <a:endParaRPr lang="en-US" sz="7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FS3\projekte$\Baudisch\Projects\Imaginary Interfaces\2010UIST - Imaginary Intro\Talks\TU Berlin Talk\IMG_8803-retouched-extended-smaller.jpg"/>
          <p:cNvPicPr>
            <a:picLocks noChangeAspect="1" noChangeArrowheads="1"/>
          </p:cNvPicPr>
          <p:nvPr/>
        </p:nvPicPr>
        <p:blipFill>
          <a:blip r:embed="rId2"/>
          <a:srcRect r="25356" b="36398"/>
          <a:stretch>
            <a:fillRect/>
          </a:stretch>
        </p:blipFill>
        <p:spPr bwMode="auto">
          <a:xfrm>
            <a:off x="-396552" y="-207404"/>
            <a:ext cx="9540552" cy="70654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rgbClr val="000000">
              <a:alpha val="16000"/>
            </a:srgbClr>
          </a:solidFill>
        </p:spPr>
        <p:txBody>
          <a:bodyPr/>
          <a:lstStyle/>
          <a:p>
            <a:pPr algn="r"/>
            <a:r>
              <a:rPr lang="en-US" dirty="0" smtClean="0">
                <a:solidFill>
                  <a:srgbClr val="543328"/>
                </a:solidFill>
              </a:rPr>
              <a:t>Interact with</a:t>
            </a:r>
            <a:br>
              <a:rPr lang="en-US" dirty="0" smtClean="0">
                <a:solidFill>
                  <a:srgbClr val="543328"/>
                </a:solidFill>
              </a:rPr>
            </a:br>
            <a:r>
              <a:rPr lang="en-US" dirty="0" smtClean="0">
                <a:solidFill>
                  <a:srgbClr val="FFE6DE"/>
                </a:solidFill>
              </a:rPr>
              <a:t>“nothing”</a:t>
            </a:r>
            <a:endParaRPr lang="en-US" dirty="0">
              <a:solidFill>
                <a:srgbClr val="FFE6D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Custom 2">
      <a:dk1>
        <a:srgbClr val="543328"/>
      </a:dk1>
      <a:lt1>
        <a:srgbClr val="FFFFFF"/>
      </a:lt1>
      <a:dk2>
        <a:srgbClr val="543328"/>
      </a:dk2>
      <a:lt2>
        <a:srgbClr val="B4B4B4"/>
      </a:lt2>
      <a:accent1>
        <a:srgbClr val="FF4605"/>
      </a:accent1>
      <a:accent2>
        <a:srgbClr val="333399"/>
      </a:accent2>
      <a:accent3>
        <a:srgbClr val="99CC00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0400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4975</TotalTime>
  <Words>785</Words>
  <Application>Microsoft Office PowerPoint</Application>
  <PresentationFormat>On-screen Show (4:3)</PresentationFormat>
  <Paragraphs>229</Paragraphs>
  <Slides>73</Slides>
  <Notes>34</Notes>
  <HiddenSlides>0</HiddenSlides>
  <MMClips>3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Default Design</vt:lpstr>
      <vt:lpstr> imaginary    interfaces</vt:lpstr>
      <vt:lpstr>Spatial Interaction</vt:lpstr>
      <vt:lpstr>Spatial Interaction</vt:lpstr>
      <vt:lpstr>Spatial Interaction</vt:lpstr>
      <vt:lpstr>Slide 5</vt:lpstr>
      <vt:lpstr>no more spatial</vt:lpstr>
      <vt:lpstr>re-introduce spatial</vt:lpstr>
      <vt:lpstr>imaginary InterfaceS</vt:lpstr>
      <vt:lpstr>Interact with “nothing”</vt:lpstr>
      <vt:lpstr>Imaginary INterfaces</vt:lpstr>
      <vt:lpstr>BRoker Mockup</vt:lpstr>
      <vt:lpstr>directions MOCKUP</vt:lpstr>
      <vt:lpstr>Slide 13</vt:lpstr>
      <vt:lpstr>Prototype Hardware</vt:lpstr>
      <vt:lpstr>computer vision</vt:lpstr>
      <vt:lpstr>future form factors</vt:lpstr>
      <vt:lpstr>Can people use this?</vt:lpstr>
      <vt:lpstr>Can people use this?</vt:lpstr>
      <vt:lpstr>Can people use this?</vt:lpstr>
      <vt:lpstr>Can people use this?</vt:lpstr>
      <vt:lpstr>Slide 21</vt:lpstr>
      <vt:lpstr>related work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 USER STUDies </vt:lpstr>
      <vt:lpstr>Slide 42</vt:lpstr>
      <vt:lpstr>Slide 43</vt:lpstr>
      <vt:lpstr>USER STUDY 1 better than blind?</vt:lpstr>
      <vt:lpstr>Slide 45</vt:lpstr>
      <vt:lpstr>Study 1 – Research Q</vt:lpstr>
      <vt:lpstr>TASK 1 - GRAFITTI</vt:lpstr>
      <vt:lpstr>task 1 – results</vt:lpstr>
      <vt:lpstr>task 1 – results</vt:lpstr>
      <vt:lpstr>task 1 – results</vt:lpstr>
      <vt:lpstr>TASK 2 – REPEAT DRAWING</vt:lpstr>
      <vt:lpstr>task 2 - RESULTS </vt:lpstr>
      <vt:lpstr>TASK 3 – COMPound DRAW</vt:lpstr>
      <vt:lpstr>TASK 3 - RESULTS</vt:lpstr>
      <vt:lpstr>User Study 2 mobile use</vt:lpstr>
      <vt:lpstr>Study 2 – Research Q</vt:lpstr>
      <vt:lpstr>task and apparatus</vt:lpstr>
      <vt:lpstr>task and apparatus</vt:lpstr>
      <vt:lpstr>independent vars</vt:lpstr>
      <vt:lpstr>independent vars</vt:lpstr>
      <vt:lpstr>results</vt:lpstr>
      <vt:lpstr>results</vt:lpstr>
      <vt:lpstr>User Study 3 Coordinates</vt:lpstr>
      <vt:lpstr>Study 3 – Research Q</vt:lpstr>
      <vt:lpstr>task and conditions</vt:lpstr>
      <vt:lpstr>results – Raw</vt:lpstr>
      <vt:lpstr>results – BUtton sizes</vt:lpstr>
      <vt:lpstr> SUMMARY</vt:lpstr>
      <vt:lpstr>WHAT HAVE WE LEARNED?</vt:lpstr>
      <vt:lpstr>Slide 70</vt:lpstr>
      <vt:lpstr>Can people use this?</vt:lpstr>
      <vt:lpstr>Can people use this?</vt:lpstr>
      <vt:lpstr> imaginary    interfaces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Imaginary Interfaces</dc:title>
  <dc:subject/>
  <dc:creator>Sean Gustafson</dc:creator>
  <cp:keywords/>
  <dc:description/>
  <cp:lastModifiedBy>Sean Gustafson</cp:lastModifiedBy>
  <cp:revision>5663</cp:revision>
  <cp:lastPrinted>2009-07-17T07:15:19Z</cp:lastPrinted>
  <dcterms:created xsi:type="dcterms:W3CDTF">2010-10-07T13:57:50Z</dcterms:created>
  <dcterms:modified xsi:type="dcterms:W3CDTF">2010-10-07T13:59:58Z</dcterms:modified>
  <cp:category/>
</cp:coreProperties>
</file>